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4" r:id="rId4"/>
    <p:sldId id="300" r:id="rId5"/>
    <p:sldId id="270" r:id="rId6"/>
    <p:sldId id="268" r:id="rId7"/>
    <p:sldId id="301" r:id="rId8"/>
    <p:sldId id="275" r:id="rId9"/>
    <p:sldId id="276" r:id="rId10"/>
    <p:sldId id="286" r:id="rId11"/>
    <p:sldId id="288" r:id="rId12"/>
    <p:sldId id="284" r:id="rId13"/>
    <p:sldId id="290" r:id="rId14"/>
    <p:sldId id="289" r:id="rId15"/>
    <p:sldId id="291" r:id="rId16"/>
    <p:sldId id="305" r:id="rId17"/>
    <p:sldId id="306" r:id="rId18"/>
    <p:sldId id="292" r:id="rId19"/>
    <p:sldId id="307" r:id="rId20"/>
    <p:sldId id="293" r:id="rId21"/>
    <p:sldId id="296" r:id="rId22"/>
    <p:sldId id="308" r:id="rId23"/>
    <p:sldId id="297" r:id="rId24"/>
    <p:sldId id="294" r:id="rId25"/>
    <p:sldId id="298" r:id="rId26"/>
    <p:sldId id="299" r:id="rId27"/>
    <p:sldId id="302" r:id="rId28"/>
    <p:sldId id="311" r:id="rId29"/>
    <p:sldId id="312" r:id="rId30"/>
    <p:sldId id="313" r:id="rId31"/>
    <p:sldId id="316" r:id="rId32"/>
    <p:sldId id="328" r:id="rId33"/>
    <p:sldId id="333" r:id="rId34"/>
    <p:sldId id="332" r:id="rId35"/>
    <p:sldId id="331" r:id="rId36"/>
    <p:sldId id="324" r:id="rId37"/>
    <p:sldId id="303" r:id="rId38"/>
    <p:sldId id="334" r:id="rId39"/>
    <p:sldId id="335" r:id="rId40"/>
    <p:sldId id="336" r:id="rId41"/>
    <p:sldId id="337" r:id="rId42"/>
    <p:sldId id="338" r:id="rId43"/>
    <p:sldId id="339" r:id="rId44"/>
    <p:sldId id="340" r:id="rId45"/>
    <p:sldId id="341" r:id="rId46"/>
    <p:sldId id="342" r:id="rId47"/>
    <p:sldId id="343" r:id="rId48"/>
    <p:sldId id="34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customXml" Target="../customXml/item1.xml"/><Relationship Id="rId53" Type="http://schemas.openxmlformats.org/officeDocument/2006/relationships/customXmlProps" Target="../customXml/itemProps1.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wmf"/><Relationship Id="rId2" Type="http://schemas.openxmlformats.org/officeDocument/2006/relationships/oleObject" Target="../embeddings/oleObject1.bin"/><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74955" y="1344930"/>
            <a:ext cx="11412855" cy="2387600"/>
          </a:xfrm>
        </p:spPr>
        <p:txBody>
          <a:bodyPr>
            <a:normAutofit/>
          </a:bodyPr>
          <a:p>
            <a:r>
              <a:rPr lang="en-US" altLang="zh-CN" sz="4445"/>
              <a:t>News-induced Dynamic Networks for Market Signaling: Understanding Impact of News on Firm Equity Value</a:t>
            </a:r>
            <a:endParaRPr lang="en-US" altLang="zh-CN" sz="4445"/>
          </a:p>
        </p:txBody>
      </p:sp>
      <p:sp>
        <p:nvSpPr>
          <p:cNvPr id="3" name="副标题 2"/>
          <p:cNvSpPr>
            <a:spLocks noGrp="1"/>
          </p:cNvSpPr>
          <p:nvPr>
            <p:ph type="subTitle" idx="1"/>
          </p:nvPr>
        </p:nvSpPr>
        <p:spPr>
          <a:xfrm>
            <a:off x="1524000" y="4010025"/>
            <a:ext cx="9144000" cy="2709545"/>
          </a:xfrm>
        </p:spPr>
        <p:txBody>
          <a:bodyPr>
            <a:normAutofit/>
          </a:bodyPr>
          <a:p>
            <a:r>
              <a:rPr lang="en-US" altLang="zh-CN">
                <a:sym typeface="+mn-ea"/>
              </a:rPr>
              <a:t>Kun Chen, Xin Li, Peng Luo, and Leon Zhao</a:t>
            </a:r>
            <a:endParaRPr lang="en-US" altLang="zh-CN">
              <a:sym typeface="+mn-ea"/>
            </a:endParaRPr>
          </a:p>
          <a:p>
            <a:r>
              <a:rPr lang="en-US" altLang="zh-CN"/>
              <a:t>Presenter: Charles Tian, Hefei University of Technology</a:t>
            </a:r>
            <a:endParaRPr lang="en-US" altLang="zh-CN"/>
          </a:p>
          <a:p>
            <a:r>
              <a:rPr lang="en-US" altLang="zh-CN"/>
              <a:t>2025.4.21</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sym typeface="+mn-ea"/>
              </a:rPr>
              <a:t>Research Opportunities</a:t>
            </a:r>
            <a:endParaRPr lang="zh-CN" altLang="en-US"/>
          </a:p>
        </p:txBody>
      </p:sp>
      <p:sp>
        <p:nvSpPr>
          <p:cNvPr id="3" name="内容占位符 2"/>
          <p:cNvSpPr>
            <a:spLocks noGrp="1"/>
          </p:cNvSpPr>
          <p:nvPr>
            <p:ph idx="1"/>
          </p:nvPr>
        </p:nvSpPr>
        <p:spPr/>
        <p:txBody>
          <a:bodyPr>
            <a:normAutofit/>
          </a:bodyPr>
          <a:p>
            <a:pPr marL="0" algn="l">
              <a:buClrTx/>
              <a:buSzTx/>
            </a:pPr>
            <a:r>
              <a:rPr lang="en-US" sz="2500"/>
              <a:t>Although some works do not rely on news, approaches utilizing news sources are prevalent. A key challenge, however, lies in </a:t>
            </a:r>
            <a:r>
              <a:rPr lang="en-US" sz="2500">
                <a:solidFill>
                  <a:srgbClr val="FF0000"/>
                </a:solidFill>
              </a:rPr>
              <a:t>effectively capturing the relationships between news items</a:t>
            </a:r>
            <a:r>
              <a:rPr lang="en-US" sz="2500"/>
              <a:t>. Current methods, particularly those involving dynamic networks, are insufficient for thoroughly mining these connections, as dynamic network models have been largely unexplored or underdeveloped. </a:t>
            </a:r>
            <a:endParaRPr lang="en-US" sz="2500"/>
          </a:p>
          <a:p>
            <a:pPr marL="0" algn="l">
              <a:buClrTx/>
              <a:buSzTx/>
            </a:pPr>
            <a:r>
              <a:rPr lang="en-US" sz="2500"/>
              <a:t>Consequently, we propose and evaluate a novel network designed to address this limitation.</a:t>
            </a:r>
            <a:endParaRPr lang="en-US" sz="250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Research Overview</a:t>
            </a:r>
            <a:endParaRPr lang="zh-CN" altLang="en-US"/>
          </a:p>
        </p:txBody>
      </p:sp>
      <p:sp>
        <p:nvSpPr>
          <p:cNvPr id="3" name="内容占位符 2"/>
          <p:cNvSpPr>
            <a:spLocks noGrp="1"/>
          </p:cNvSpPr>
          <p:nvPr>
            <p:ph idx="1"/>
          </p:nvPr>
        </p:nvSpPr>
        <p:spPr/>
        <p:txBody>
          <a:bodyPr>
            <a:normAutofit/>
          </a:bodyPr>
          <a:p>
            <a:r>
              <a:rPr lang="en-US" altLang="zh-CN" sz="2500"/>
              <a:t>Network Construction: A novel text-mining approach.</a:t>
            </a:r>
            <a:endParaRPr lang="en-US" altLang="zh-CN" sz="2500"/>
          </a:p>
          <a:p>
            <a:r>
              <a:rPr lang="en-US" altLang="zh-CN" sz="2500"/>
              <a:t>Semantic Interpretation: Comparing with existing networks.</a:t>
            </a:r>
            <a:endParaRPr lang="en-US" altLang="zh-CN" sz="2500"/>
          </a:p>
          <a:p>
            <a:r>
              <a:rPr lang="en-US" altLang="zh-CN" sz="2500"/>
              <a:t>Impact Assessment: Econometric modeling.</a:t>
            </a:r>
            <a:endParaRPr lang="en-US" altLang="zh-CN" sz="2500"/>
          </a:p>
        </p:txBody>
      </p:sp>
      <p:pic>
        <p:nvPicPr>
          <p:cNvPr id="5" name="图片 4"/>
          <p:cNvPicPr>
            <a:picLocks noChangeAspect="1"/>
          </p:cNvPicPr>
          <p:nvPr/>
        </p:nvPicPr>
        <p:blipFill>
          <a:blip r:embed="rId1"/>
          <a:stretch>
            <a:fillRect/>
          </a:stretch>
        </p:blipFill>
        <p:spPr>
          <a:xfrm>
            <a:off x="922020" y="3682365"/>
            <a:ext cx="10347960" cy="22866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Network Definition</a:t>
            </a:r>
            <a:endParaRPr lang="en-US" altLang="zh-CN"/>
          </a:p>
        </p:txBody>
      </p:sp>
      <p:sp>
        <p:nvSpPr>
          <p:cNvPr id="3" name="内容占位符 2"/>
          <p:cNvSpPr>
            <a:spLocks noGrp="1"/>
          </p:cNvSpPr>
          <p:nvPr>
            <p:ph idx="1"/>
          </p:nvPr>
        </p:nvSpPr>
        <p:spPr/>
        <p:txBody>
          <a:bodyPr>
            <a:normAutofit/>
          </a:bodyPr>
          <a:p>
            <a:pPr marL="0" indent="0">
              <a:buNone/>
            </a:pPr>
            <a:r>
              <a:rPr lang="en-US" altLang="zh-CN" sz="2500"/>
              <a:t>Definition 1 (Co-benefit Relationship and Counter-benefit Relationship). Given two firms involved in one news event, if the event has the same direction (positive or negative) of impacts on the two firms, they have a co-benefit relationship. If the event has an opposite direction (positive and negative) of impacts on the two firms, they have a counter-benefit relationship.</a:t>
            </a:r>
            <a:endParaRPr lang="en-US" altLang="zh-CN" sz="2500"/>
          </a:p>
          <a:p>
            <a:pPr marL="0" indent="0">
              <a:buNone/>
            </a:pPr>
            <a:endParaRPr lang="zh-CN" altLang="en-US" sz="2500"/>
          </a:p>
          <a:p>
            <a:pPr marL="0" indent="0">
              <a:buNone/>
            </a:pPr>
            <a:r>
              <a:rPr lang="en-US" altLang="zh-CN" sz="2500"/>
              <a:t>Clarification: These relations are obviously not equivalent to alliance or competitor relations as discussed in the traditional competitive environment literature. However, such “inaccurate” relations may be </a:t>
            </a:r>
            <a:r>
              <a:rPr lang="en-US" altLang="zh-CN" sz="2500">
                <a:solidFill>
                  <a:srgbClr val="FF0000"/>
                </a:solidFill>
              </a:rPr>
              <a:t>statistically relevant</a:t>
            </a:r>
            <a:r>
              <a:rPr lang="en-US" altLang="zh-CN" sz="2500"/>
              <a:t> to firm cooperative and competitive relations.</a:t>
            </a:r>
            <a:endParaRPr lang="en-US" altLang="zh-CN" sz="2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 Overview</a:t>
            </a:r>
            <a:endParaRPr lang="zh-CN" altLang="en-US"/>
          </a:p>
        </p:txBody>
      </p:sp>
      <p:pic>
        <p:nvPicPr>
          <p:cNvPr id="5" name="图片 4"/>
          <p:cNvPicPr>
            <a:picLocks noChangeAspect="1"/>
          </p:cNvPicPr>
          <p:nvPr/>
        </p:nvPicPr>
        <p:blipFill>
          <a:blip r:embed="rId1"/>
          <a:stretch>
            <a:fillRect/>
          </a:stretch>
        </p:blipFill>
        <p:spPr>
          <a:xfrm>
            <a:off x="1205230" y="1702435"/>
            <a:ext cx="9533255" cy="45993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3" name="内容占位符 2"/>
          <p:cNvSpPr>
            <a:spLocks noGrp="1"/>
          </p:cNvSpPr>
          <p:nvPr>
            <p:ph idx="1"/>
          </p:nvPr>
        </p:nvSpPr>
        <p:spPr>
          <a:xfrm>
            <a:off x="838200" y="1825625"/>
            <a:ext cx="10429240" cy="2586990"/>
          </a:xfrm>
        </p:spPr>
        <p:txBody>
          <a:bodyPr>
            <a:normAutofit/>
          </a:bodyPr>
          <a:p>
            <a:r>
              <a:rPr lang="en-US" sz="2500"/>
              <a:t>Entity Extraction: E</a:t>
            </a:r>
            <a:r>
              <a:rPr lang="en-US" altLang="zh-CN" sz="2500"/>
              <a:t>mploying a name-matching method and use a list of company names/short names/alias and product brands to identify firms. </a:t>
            </a:r>
            <a:endParaRPr lang="en-US" altLang="zh-CN" sz="2500"/>
          </a:p>
          <a:p>
            <a:r>
              <a:rPr lang="en-US" sz="2500"/>
              <a:t>Argument Seperation: F</a:t>
            </a:r>
            <a:r>
              <a:rPr lang="en-US" altLang="zh-CN" sz="2500"/>
              <a:t>irst, segmenting news articles into sentences on the basis of punctuation, e.g., full stop, exclamation mark or question mark. Then, compiling all sentences related to a firm into one argument.</a:t>
            </a:r>
            <a:endParaRPr lang="en-US" altLang="zh-CN" sz="2500"/>
          </a:p>
          <a:p>
            <a:r>
              <a:rPr lang="en-US" altLang="zh-CN" sz="2500"/>
              <a:t>Sentiment Classification: Leveraing target-dependent feature models.</a:t>
            </a:r>
            <a:endParaRPr lang="en-US" altLang="zh-CN" sz="2500"/>
          </a:p>
        </p:txBody>
      </p:sp>
      <p:pic>
        <p:nvPicPr>
          <p:cNvPr id="4" name="图片 3"/>
          <p:cNvPicPr>
            <a:picLocks noChangeAspect="1"/>
          </p:cNvPicPr>
          <p:nvPr/>
        </p:nvPicPr>
        <p:blipFill>
          <a:blip r:embed="rId1"/>
          <a:stretch>
            <a:fillRect/>
          </a:stretch>
        </p:blipFill>
        <p:spPr>
          <a:xfrm>
            <a:off x="534035" y="4240530"/>
            <a:ext cx="11036935" cy="25311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3" name="内容占位符 2"/>
          <p:cNvSpPr>
            <a:spLocks noGrp="1"/>
          </p:cNvSpPr>
          <p:nvPr>
            <p:ph idx="1"/>
          </p:nvPr>
        </p:nvSpPr>
        <p:spPr>
          <a:xfrm>
            <a:off x="838200" y="1825625"/>
            <a:ext cx="10429240" cy="2888615"/>
          </a:xfrm>
        </p:spPr>
        <p:txBody>
          <a:bodyPr>
            <a:normAutofit fontScale="90000"/>
          </a:bodyPr>
          <a:p>
            <a:r>
              <a:rPr lang="en-US" altLang="zh-CN">
                <a:sym typeface="+mn-ea"/>
              </a:rPr>
              <a:t>Relation Definition: </a:t>
            </a:r>
            <a:r>
              <a:rPr lang="en-US" altLang="zh-CN"/>
              <a:t>If two firms in a piece of news have the same sentiment (positive or negative), they are considered to have a co-benefit relation. If one piece of news expresses opposite opinions on two firms, the two firms are considered to have a counter-benefit relation.</a:t>
            </a:r>
            <a:endParaRPr lang="en-US" altLang="zh-CN"/>
          </a:p>
          <a:p>
            <a:r>
              <a:rPr lang="en-US" altLang="zh-CN">
                <a:sym typeface="+mn-ea"/>
              </a:rPr>
              <a:t>Network Construction: </a:t>
            </a:r>
            <a:r>
              <a:rPr lang="en-US" altLang="zh-CN"/>
              <a:t>aggregate the co-/counter-benefit relations to two networks, in which the nodes are firms and the links are weighted by the frequency of two firms having certain relations within the sample.</a:t>
            </a:r>
            <a:endParaRPr lang="en-US" altLang="zh-CN"/>
          </a:p>
        </p:txBody>
      </p:sp>
      <p:pic>
        <p:nvPicPr>
          <p:cNvPr id="5" name="图片 4"/>
          <p:cNvPicPr>
            <a:picLocks noChangeAspect="1"/>
          </p:cNvPicPr>
          <p:nvPr/>
        </p:nvPicPr>
        <p:blipFill>
          <a:blip r:embed="rId1"/>
          <a:stretch>
            <a:fillRect/>
          </a:stretch>
        </p:blipFill>
        <p:spPr>
          <a:xfrm>
            <a:off x="2500630" y="4502150"/>
            <a:ext cx="6654165" cy="23558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sym typeface="+mn-ea"/>
              </a:rPr>
              <a:t>Evaluation of </a:t>
            </a:r>
            <a:r>
              <a:rPr lang="en-US">
                <a:sym typeface="+mn-ea"/>
              </a:rPr>
              <a:t>Network Extraction Approach</a:t>
            </a:r>
            <a:endParaRPr lang="zh-CN" altLang="en-US"/>
          </a:p>
        </p:txBody>
      </p:sp>
      <p:sp>
        <p:nvSpPr>
          <p:cNvPr id="3" name="内容占位符 2"/>
          <p:cNvSpPr>
            <a:spLocks noGrp="1"/>
          </p:cNvSpPr>
          <p:nvPr>
            <p:ph idx="1"/>
          </p:nvPr>
        </p:nvSpPr>
        <p:spPr/>
        <p:txBody>
          <a:bodyPr>
            <a:normAutofit lnSpcReduction="10000"/>
          </a:bodyPr>
          <a:p>
            <a:pPr marL="0" indent="0">
              <a:buNone/>
            </a:pPr>
            <a:r>
              <a:rPr lang="en-US" sz="2500" b="1"/>
              <a:t>1 evaluate lexicon-based entity extraction:</a:t>
            </a:r>
            <a:endParaRPr lang="en-US" sz="2500" b="1"/>
          </a:p>
          <a:p>
            <a:r>
              <a:rPr lang="en-US" sz="2500"/>
              <a:t>We </a:t>
            </a:r>
            <a:r>
              <a:rPr lang="en-US" altLang="zh-CN" sz="2500"/>
              <a:t>randomly select 50 news articles and invite a coder and conduct a simple task to read these news articles and identify 39 firms in 212 places. We calculate the performance of the automatic method in identifying each firm’s name, Our algorithm achieves an average precision of 91.94%, an average recall of 92.31%, an average F-measure of 92.11%, and an average accuracy of 91.94%, which are quite high in general machine learning tasks.</a:t>
            </a:r>
            <a:endParaRPr lang="en-US" altLang="zh-CN" sz="2500"/>
          </a:p>
          <a:p>
            <a:pPr marL="0" indent="0">
              <a:buNone/>
            </a:pPr>
            <a:endParaRPr lang="en-US" sz="2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sym typeface="+mn-ea"/>
              </a:rPr>
              <a:t>Evaluation of </a:t>
            </a:r>
            <a:r>
              <a:rPr lang="en-US">
                <a:sym typeface="+mn-ea"/>
              </a:rPr>
              <a:t>Network Extraction Approach</a:t>
            </a:r>
            <a:endParaRPr lang="zh-CN" altLang="en-US"/>
          </a:p>
        </p:txBody>
      </p:sp>
      <p:sp>
        <p:nvSpPr>
          <p:cNvPr id="3" name="内容占位符 2"/>
          <p:cNvSpPr>
            <a:spLocks noGrp="1"/>
          </p:cNvSpPr>
          <p:nvPr>
            <p:ph idx="1"/>
          </p:nvPr>
        </p:nvSpPr>
        <p:spPr/>
        <p:txBody>
          <a:bodyPr>
            <a:normAutofit fontScale="90000" lnSpcReduction="10000"/>
          </a:bodyPr>
          <a:p>
            <a:pPr marL="0" indent="0">
              <a:buNone/>
            </a:pPr>
            <a:r>
              <a:rPr lang="en-US" b="1"/>
              <a:t>2 evaluate argument sentiment classification</a:t>
            </a:r>
            <a:r>
              <a:rPr lang="en-US"/>
              <a:t>:</a:t>
            </a:r>
            <a:endParaRPr lang="en-US"/>
          </a:p>
          <a:p>
            <a:r>
              <a:rPr lang="en-US" altLang="zh-CN"/>
              <a:t>We recruited 3 coders to label the data for a gold standard, where all coders had sufficient knowledge of finance, received training on the argument separation process, and learned sentiment classification examples for a mutual understanding of the task. </a:t>
            </a:r>
            <a:endParaRPr lang="en-US" altLang="zh-CN"/>
          </a:p>
          <a:p>
            <a:r>
              <a:rPr lang="en-US" altLang="zh-CN"/>
              <a:t>To deal with the target-dependent sentiment analysis problem, we adopt four feature generation methods and implement 3-category classifiers using different machine learning algorithms. the features generated by the simple distance method combined with the SVM classifier perform significantly better (with an F-measure of 70~80% for the positive and negative instances) than all other methods. The performance is sufficient for further analysis according to Deng et al. (2018).</a:t>
            </a:r>
            <a:endParaRPr lang="en-US" altLang="zh-CN"/>
          </a:p>
          <a:p>
            <a:pPr marL="0" indent="0">
              <a:buNone/>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sym typeface="+mn-ea"/>
              </a:rPr>
              <a:t>Evaluation of </a:t>
            </a:r>
            <a:r>
              <a:rPr lang="en-US">
                <a:sym typeface="+mn-ea"/>
              </a:rPr>
              <a:t>Network Extraction Approach</a:t>
            </a:r>
            <a:endParaRPr lang="zh-CN" altLang="en-US"/>
          </a:p>
        </p:txBody>
      </p:sp>
      <p:sp>
        <p:nvSpPr>
          <p:cNvPr id="3" name="内容占位符 2"/>
          <p:cNvSpPr>
            <a:spLocks noGrp="1"/>
          </p:cNvSpPr>
          <p:nvPr>
            <p:ph idx="1"/>
          </p:nvPr>
        </p:nvSpPr>
        <p:spPr>
          <a:xfrm>
            <a:off x="838200" y="1825625"/>
            <a:ext cx="10515600" cy="4852035"/>
          </a:xfrm>
        </p:spPr>
        <p:txBody>
          <a:bodyPr>
            <a:normAutofit/>
          </a:bodyPr>
          <a:p>
            <a:pPr marL="0" indent="0">
              <a:buNone/>
            </a:pPr>
            <a:r>
              <a:rPr lang="en-US" sz="2500" b="1"/>
              <a:t>3 evaluate the effectiveness of the overall relation extraction process:</a:t>
            </a:r>
            <a:endParaRPr lang="en-US" sz="2500" b="1"/>
          </a:p>
          <a:p>
            <a:pPr algn="l">
              <a:buClrTx/>
              <a:buSzTx/>
            </a:pPr>
            <a:r>
              <a:rPr lang="en-US" altLang="zh-CN" sz="2500"/>
              <a:t>We first randomly select 150 news articles and ask the three coders to code co-/counter-benefit relations based on their reading of news articles. Their coding results have excellent/substantial agreement. We consider the 321 mutually agreed relations by all coders, including 283 co-benefit relations and 38 counter-benefit relations, as the gold standard. After being applied to the sampled news articles, the algorithm detects 357 relations. </a:t>
            </a:r>
            <a:endParaRPr lang="en-US" altLang="zh-CN" sz="2500"/>
          </a:p>
          <a:p>
            <a:pPr algn="l">
              <a:buClrTx/>
              <a:buSzTx/>
            </a:pPr>
            <a:r>
              <a:rPr lang="en-US" altLang="zh-CN" sz="2500"/>
              <a:t>Compared with the gold standard with 321 relations, the algorithm has 95% accuracy (77% F-measure) in detecting counter-benefit relations and 73% accuracy (81% F-measure) in detecting co-benefit relations. </a:t>
            </a:r>
            <a:endParaRPr lang="en-US" altLang="zh-CN" sz="2500"/>
          </a:p>
          <a:p>
            <a:pPr algn="l">
              <a:buClrTx/>
              <a:buSzTx/>
            </a:pPr>
            <a:endParaRPr lang="en-US" altLang="zh-CN" sz="2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Data</a:t>
            </a:r>
            <a:endParaRPr lang="en-US" altLang="zh-CN"/>
          </a:p>
        </p:txBody>
      </p:sp>
      <p:sp>
        <p:nvSpPr>
          <p:cNvPr id="3" name="内容占位符 2"/>
          <p:cNvSpPr>
            <a:spLocks noGrp="1"/>
          </p:cNvSpPr>
          <p:nvPr>
            <p:ph idx="1"/>
          </p:nvPr>
        </p:nvSpPr>
        <p:spPr>
          <a:xfrm>
            <a:off x="838200" y="1825625"/>
            <a:ext cx="10515600" cy="4864100"/>
          </a:xfrm>
        </p:spPr>
        <p:txBody>
          <a:bodyPr>
            <a:noAutofit/>
          </a:bodyPr>
          <a:p>
            <a:r>
              <a:rPr lang="en-US" altLang="zh-CN" sz="2500"/>
              <a:t>We collect Chinese news in 2013 using 300 firms’ names (or alias) listed in the CSI 300 index from a general web crawler that searches 3000+ online sources. These sources cover China’s major financial media and also include popular financial portals. In total, we collect 567,352 pieces of news. </a:t>
            </a:r>
            <a:endParaRPr lang="en-US" altLang="zh-CN" sz="2500"/>
          </a:p>
          <a:p>
            <a:r>
              <a:rPr lang="en-US" altLang="zh-CN" sz="2500"/>
              <a:t>Since the data sources often report on the same events, there is considerable overlap (repeated or reprinted news) across the sources. We use cosine similarity to </a:t>
            </a:r>
            <a:r>
              <a:rPr lang="en-US" altLang="zh-CN" sz="2500">
                <a:sym typeface="+mn-ea"/>
              </a:rPr>
              <a:t>detect reprints </a:t>
            </a:r>
            <a:r>
              <a:rPr lang="en-US" altLang="zh-CN" sz="2500"/>
              <a:t>within a 10-day time window. Finally, our dataset contains 211,297 unique news articles.</a:t>
            </a:r>
            <a:endParaRPr lang="en-US" altLang="zh-CN" sz="2500"/>
          </a:p>
          <a:p>
            <a:r>
              <a:rPr lang="en-US" altLang="zh-CN" sz="2500"/>
              <a:t>If too many firms are mentioned in an article, firm relations may be too complicated to assess and less informative to investors (Jin et al. 2012). To address this concern, we set a threshold for the number of firms mentioned in news.</a:t>
            </a:r>
            <a:endParaRPr lang="en-US" altLang="zh-CN" sz="2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Title</a:t>
            </a:r>
            <a:endParaRPr lang="en-US" altLang="zh-CN"/>
          </a:p>
        </p:txBody>
      </p:sp>
      <p:sp>
        <p:nvSpPr>
          <p:cNvPr id="3" name="内容占位符 2"/>
          <p:cNvSpPr>
            <a:spLocks noGrp="1"/>
          </p:cNvSpPr>
          <p:nvPr>
            <p:ph idx="1"/>
          </p:nvPr>
        </p:nvSpPr>
        <p:spPr>
          <a:xfrm>
            <a:off x="838200" y="1855470"/>
            <a:ext cx="10515600" cy="931545"/>
          </a:xfrm>
        </p:spPr>
        <p:txBody>
          <a:bodyPr>
            <a:noAutofit/>
          </a:bodyPr>
          <a:p>
            <a:pPr marL="0" indent="0">
              <a:buNone/>
            </a:pPr>
            <a:r>
              <a:rPr lang="en-US" altLang="zh-CN" sz="3600" b="1">
                <a:sym typeface="+mn-ea"/>
              </a:rPr>
              <a:t>News-induced Dynamic Networks for Market Signaling: Understanding Impact of News on Firm Equity Value</a:t>
            </a:r>
            <a:endParaRPr lang="en-US" altLang="zh-CN" sz="3600" b="1">
              <a:sym typeface="+mn-ea"/>
            </a:endParaRPr>
          </a:p>
        </p:txBody>
      </p:sp>
      <p:sp>
        <p:nvSpPr>
          <p:cNvPr id="8" name="内容占位符 2"/>
          <p:cNvSpPr>
            <a:spLocks noGrp="1"/>
          </p:cNvSpPr>
          <p:nvPr/>
        </p:nvSpPr>
        <p:spPr>
          <a:xfrm>
            <a:off x="838200" y="3208020"/>
            <a:ext cx="10515600" cy="2026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a:t>“induced”: Generated(Derived) from.</a:t>
            </a:r>
            <a:endParaRPr lang="en-US" sz="2500"/>
          </a:p>
          <a:p>
            <a:pPr marL="0" indent="0">
              <a:buNone/>
            </a:pPr>
            <a:r>
              <a:rPr lang="en-US" sz="2500"/>
              <a:t>“understanding impact of ... on ...”: </a:t>
            </a:r>
            <a:r>
              <a:rPr lang="en-US" altLang="zh-CN" sz="2500"/>
              <a:t>They may evaluate the impact of networks by econometric models.</a:t>
            </a:r>
            <a:endParaRPr lang="en-US" altLang="zh-CN" sz="2500"/>
          </a:p>
          <a:p>
            <a:pPr marL="0" indent="0">
              <a:buNone/>
            </a:pPr>
            <a:endParaRPr lang="en-US" sz="2500"/>
          </a:p>
        </p:txBody>
      </p:sp>
      <p:sp>
        <p:nvSpPr>
          <p:cNvPr id="9" name="内容占位符 2"/>
          <p:cNvSpPr>
            <a:spLocks noGrp="1"/>
          </p:cNvSpPr>
          <p:nvPr/>
        </p:nvSpPr>
        <p:spPr>
          <a:xfrm>
            <a:off x="965200" y="5099050"/>
            <a:ext cx="10515600" cy="1328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10" name="文本框 9"/>
          <p:cNvSpPr txBox="1"/>
          <p:nvPr/>
        </p:nvSpPr>
        <p:spPr>
          <a:xfrm>
            <a:off x="838200" y="5234305"/>
            <a:ext cx="10516235" cy="1341120"/>
          </a:xfrm>
          <a:prstGeom prst="rect">
            <a:avLst/>
          </a:prstGeom>
          <a:noFill/>
        </p:spPr>
        <p:txBody>
          <a:bodyPr wrap="square" rtlCol="0">
            <a:noAutofit/>
          </a:bodyPr>
          <a:p>
            <a:r>
              <a:rPr lang="en-US" sz="2800">
                <a:solidFill>
                  <a:srgbClr val="FF0000"/>
                </a:solidFill>
              </a:rPr>
              <a:t>They may use text-mining approach to derive a dynamic network and use econometric models to evaluate the network’s impact. </a:t>
            </a:r>
            <a:endParaRPr lang="en-US" sz="28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Understanding Network Semantics</a:t>
            </a:r>
            <a:endParaRPr lang="en-US" altLang="zh-CN"/>
          </a:p>
        </p:txBody>
      </p:sp>
      <p:pic>
        <p:nvPicPr>
          <p:cNvPr id="4" name="内容占位符 3"/>
          <p:cNvPicPr>
            <a:picLocks noChangeAspect="1"/>
          </p:cNvPicPr>
          <p:nvPr>
            <p:ph idx="1"/>
          </p:nvPr>
        </p:nvPicPr>
        <p:blipFill>
          <a:blip r:embed="rId1"/>
          <a:stretch>
            <a:fillRect/>
          </a:stretch>
        </p:blipFill>
        <p:spPr>
          <a:xfrm>
            <a:off x="2368550" y="3771900"/>
            <a:ext cx="7096125" cy="2905760"/>
          </a:xfrm>
          <a:prstGeom prst="rect">
            <a:avLst/>
          </a:prstGeom>
        </p:spPr>
      </p:pic>
      <p:sp>
        <p:nvSpPr>
          <p:cNvPr id="5" name="内容占位符 2"/>
          <p:cNvSpPr>
            <a:spLocks noGrp="1"/>
          </p:cNvSpPr>
          <p:nvPr/>
        </p:nvSpPr>
        <p:spPr>
          <a:xfrm>
            <a:off x="838200" y="1825625"/>
            <a:ext cx="10515600" cy="2033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500"/>
              <a:t>To further understand the </a:t>
            </a:r>
            <a:r>
              <a:rPr lang="en-US" altLang="zh-CN" sz="2500">
                <a:solidFill>
                  <a:srgbClr val="FF0000"/>
                </a:solidFill>
              </a:rPr>
              <a:t>semantics</a:t>
            </a:r>
            <a:r>
              <a:rPr lang="en-US" altLang="zh-CN" sz="2500"/>
              <a:t> of the network, we:</a:t>
            </a:r>
            <a:endParaRPr lang="en-US" altLang="zh-CN" sz="2500"/>
          </a:p>
          <a:p>
            <a:r>
              <a:rPr lang="en-US" altLang="zh-CN" sz="2500"/>
              <a:t>Obtain co-industry relations from Wind’s third-level industry catalogue, and retrieve the Supply Chain Network (at the primary level) from CSMAR. </a:t>
            </a:r>
            <a:endParaRPr lang="en-US" altLang="zh-CN" sz="2500"/>
          </a:p>
          <a:p>
            <a:r>
              <a:rPr lang="en-US" altLang="zh-CN" sz="2500"/>
              <a:t>Filter out noise based on the frequency of different relationships.</a:t>
            </a:r>
            <a:endParaRPr lang="en-US" altLang="zh-CN" sz="2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Understanding </a:t>
            </a:r>
            <a:r>
              <a:rPr lang="en-US" altLang="zh-CN"/>
              <a:t>Network Semantics</a:t>
            </a:r>
            <a:endParaRPr lang="en-US" altLang="zh-CN"/>
          </a:p>
        </p:txBody>
      </p:sp>
      <p:pic>
        <p:nvPicPr>
          <p:cNvPr id="4" name="内容占位符 3"/>
          <p:cNvPicPr>
            <a:picLocks noChangeAspect="1"/>
          </p:cNvPicPr>
          <p:nvPr>
            <p:ph idx="1"/>
          </p:nvPr>
        </p:nvPicPr>
        <p:blipFill>
          <a:blip r:embed="rId1"/>
          <a:stretch>
            <a:fillRect/>
          </a:stretch>
        </p:blipFill>
        <p:spPr>
          <a:xfrm>
            <a:off x="2368550" y="3771900"/>
            <a:ext cx="7096125" cy="2905760"/>
          </a:xfrm>
          <a:prstGeom prst="rect">
            <a:avLst/>
          </a:prstGeom>
        </p:spPr>
      </p:pic>
      <p:sp>
        <p:nvSpPr>
          <p:cNvPr id="5" name="内容占位符 2"/>
          <p:cNvSpPr>
            <a:spLocks noGrp="1"/>
          </p:cNvSpPr>
          <p:nvPr/>
        </p:nvSpPr>
        <p:spPr>
          <a:xfrm>
            <a:off x="838200" y="1825625"/>
            <a:ext cx="10515600" cy="20339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500">
                <a:sym typeface="+mn-ea"/>
              </a:rPr>
              <a:t>Counter-benefit firms are more likely to be co-industry (competitors) than co-benefit firms.</a:t>
            </a:r>
            <a:endParaRPr lang="en-US" altLang="zh-CN" sz="2500">
              <a:sym typeface="+mn-ea"/>
            </a:endParaRPr>
          </a:p>
          <a:p>
            <a:r>
              <a:rPr lang="en-US" altLang="zh-CN" sz="2500">
                <a:sym typeface="+mn-ea"/>
              </a:rPr>
              <a:t>Co-benefit firms have good coverage of supply-customer partners.</a:t>
            </a:r>
            <a:endParaRPr lang="en-US" altLang="zh-CN" sz="2500">
              <a:sym typeface="+mn-ea"/>
            </a:endParaRPr>
          </a:p>
          <a:p>
            <a:r>
              <a:rPr lang="en-US" altLang="zh-CN" sz="2500">
                <a:sym typeface="+mn-ea"/>
              </a:rPr>
              <a:t>Counter-benefit firms are very unlikely to be supply-customer partners, whereas co-benefit firms could be supply-customer partners.</a:t>
            </a:r>
            <a:endParaRPr lang="en-US" altLang="zh-CN" sz="2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Understanding </a:t>
            </a:r>
            <a:r>
              <a:rPr lang="en-US" altLang="zh-CN">
                <a:sym typeface="+mn-ea"/>
              </a:rPr>
              <a:t>Network </a:t>
            </a:r>
            <a:r>
              <a:rPr lang="en-US" altLang="zh-CN"/>
              <a:t>Semantics</a:t>
            </a:r>
            <a:endParaRPr lang="en-US" altLang="zh-CN"/>
          </a:p>
        </p:txBody>
      </p:sp>
      <p:sp>
        <p:nvSpPr>
          <p:cNvPr id="5" name="内容占位符 2"/>
          <p:cNvSpPr>
            <a:spLocks noGrp="1"/>
          </p:cNvSpPr>
          <p:nvPr/>
        </p:nvSpPr>
        <p:spPr>
          <a:xfrm>
            <a:off x="838200" y="1825625"/>
            <a:ext cx="10515600" cy="254000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2500"/>
              <a:t>We aggregate co-/counter-benefit networks in a short-term to generate dynamic networks, which better represent news dynamics that cannot be reflected by using official reports, statistics and economic data.</a:t>
            </a:r>
            <a:endParaRPr lang="en-US" altLang="zh-CN" sz="2500"/>
          </a:p>
          <a:p>
            <a:pPr algn="l">
              <a:buClrTx/>
              <a:buSzTx/>
            </a:pPr>
            <a:r>
              <a:rPr lang="en-US" altLang="zh-CN" sz="2500"/>
              <a:t>We set the time period of building dynamic networks to be at the daily level.</a:t>
            </a:r>
            <a:endParaRPr lang="en-US" altLang="zh-CN" sz="2500"/>
          </a:p>
          <a:p>
            <a:pPr algn="l">
              <a:buClrTx/>
              <a:buSzTx/>
            </a:pPr>
            <a:r>
              <a:rPr lang="en-US" altLang="zh-CN" sz="2500"/>
              <a:t>Observations signal that dynamic networks are able to capture market dynamics and can work as a market signal. </a:t>
            </a:r>
            <a:endParaRPr lang="en-US" altLang="zh-CN" sz="2500"/>
          </a:p>
          <a:p>
            <a:pPr algn="l">
              <a:buClrTx/>
              <a:buSzTx/>
            </a:pPr>
            <a:endParaRPr lang="en-US" altLang="zh-CN" sz="2500"/>
          </a:p>
        </p:txBody>
      </p:sp>
      <p:pic>
        <p:nvPicPr>
          <p:cNvPr id="6" name="内容占位符 5"/>
          <p:cNvPicPr>
            <a:picLocks noChangeAspect="1"/>
          </p:cNvPicPr>
          <p:nvPr>
            <p:ph idx="1"/>
          </p:nvPr>
        </p:nvPicPr>
        <p:blipFill>
          <a:blip r:embed="rId1"/>
          <a:stretch>
            <a:fillRect/>
          </a:stretch>
        </p:blipFill>
        <p:spPr>
          <a:xfrm>
            <a:off x="1477645" y="3906520"/>
            <a:ext cx="8827770" cy="27095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Impacts of Networks on Firm Equity Value</a:t>
            </a:r>
            <a:endParaRPr lang="en-US" altLang="zh-CN"/>
          </a:p>
        </p:txBody>
      </p:sp>
      <p:sp>
        <p:nvSpPr>
          <p:cNvPr id="3" name="内容占位符 2"/>
          <p:cNvSpPr>
            <a:spLocks noGrp="1"/>
          </p:cNvSpPr>
          <p:nvPr>
            <p:ph idx="1"/>
          </p:nvPr>
        </p:nvSpPr>
        <p:spPr/>
        <p:txBody>
          <a:bodyPr>
            <a:normAutofit/>
          </a:bodyPr>
          <a:p>
            <a:r>
              <a:rPr lang="en-US" altLang="zh-CN" sz="2500"/>
              <a:t>While dynamic networks better reflect news fluctuations, a remaining question is whether such networks have an impact on the stock market as market signals. </a:t>
            </a:r>
            <a:endParaRPr lang="en-US" altLang="zh-CN" sz="2500"/>
          </a:p>
          <a:p>
            <a:r>
              <a:rPr lang="en-US" altLang="zh-CN" sz="2500"/>
              <a:t>To answer this question, we conduct an empirical study by </a:t>
            </a:r>
            <a:r>
              <a:rPr lang="en-US" altLang="zh-CN" sz="2500">
                <a:solidFill>
                  <a:srgbClr val="FF0000"/>
                </a:solidFill>
              </a:rPr>
              <a:t>employing firm centrality measures</a:t>
            </a:r>
            <a:r>
              <a:rPr lang="en-US" altLang="zh-CN" sz="2500"/>
              <a:t> to convert daily dynamic networks to firm-level time series data </a:t>
            </a:r>
            <a:r>
              <a:rPr lang="en-US" altLang="zh-CN" sz="2500">
                <a:solidFill>
                  <a:srgbClr val="FF0000"/>
                </a:solidFill>
              </a:rPr>
              <a:t>to predict firm performance</a:t>
            </a:r>
            <a:r>
              <a:rPr lang="en-US" altLang="zh-CN" sz="2500"/>
              <a:t> </a:t>
            </a:r>
            <a:r>
              <a:rPr lang="en-US" altLang="zh-CN" sz="2500">
                <a:solidFill>
                  <a:srgbClr val="FF0000"/>
                </a:solidFill>
              </a:rPr>
              <a:t>on the next trading day.</a:t>
            </a:r>
            <a:r>
              <a:rPr lang="en-US" altLang="zh-CN" sz="2500"/>
              <a:t> In the empirical study, we </a:t>
            </a:r>
            <a:r>
              <a:rPr lang="en-US" altLang="zh-CN" sz="2500">
                <a:solidFill>
                  <a:srgbClr val="FF0000"/>
                </a:solidFill>
              </a:rPr>
              <a:t>control for</a:t>
            </a:r>
            <a:r>
              <a:rPr lang="en-US" altLang="zh-CN" sz="2500"/>
              <a:t> </a:t>
            </a:r>
            <a:r>
              <a:rPr lang="en-US" altLang="zh-CN" sz="2500">
                <a:solidFill>
                  <a:srgbClr val="FF0000"/>
                </a:solidFill>
              </a:rPr>
              <a:t>various factors</a:t>
            </a:r>
            <a:r>
              <a:rPr lang="en-US" altLang="zh-CN" sz="2500"/>
              <a:t> used in previous research.</a:t>
            </a:r>
            <a:endParaRPr lang="en-US" altLang="zh-CN" sz="2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Firm Centrality</a:t>
            </a:r>
            <a:endParaRPr lang="en-US" altLang="zh-CN"/>
          </a:p>
        </p:txBody>
      </p:sp>
      <p:sp>
        <p:nvSpPr>
          <p:cNvPr id="3" name="内容占位符 2"/>
          <p:cNvSpPr>
            <a:spLocks noGrp="1"/>
          </p:cNvSpPr>
          <p:nvPr>
            <p:ph idx="1"/>
          </p:nvPr>
        </p:nvSpPr>
        <p:spPr/>
        <p:txBody>
          <a:bodyPr>
            <a:normAutofit fontScale="90000"/>
          </a:bodyPr>
          <a:p>
            <a:r>
              <a:rPr lang="en-US" altLang="zh-CN"/>
              <a:t>We adopt a weighted version of two widely used network measures, </a:t>
            </a:r>
            <a:r>
              <a:rPr lang="en-US" altLang="zh-CN">
                <a:solidFill>
                  <a:srgbClr val="FF0000"/>
                </a:solidFill>
              </a:rPr>
              <a:t>degree</a:t>
            </a:r>
            <a:r>
              <a:rPr lang="en-US" altLang="zh-CN"/>
              <a:t> and </a:t>
            </a:r>
            <a:r>
              <a:rPr lang="en-US" altLang="zh-CN">
                <a:solidFill>
                  <a:srgbClr val="FF0000"/>
                </a:solidFill>
              </a:rPr>
              <a:t>PageRank</a:t>
            </a:r>
            <a:r>
              <a:rPr lang="en-US" altLang="zh-CN"/>
              <a:t>, to assess firm centrality in networks as market signals. Degree is a local measure and PageRank is a global measure with similar implications.</a:t>
            </a:r>
            <a:endParaRPr lang="en-US" altLang="zh-CN"/>
          </a:p>
          <a:p>
            <a:r>
              <a:rPr lang="en-US" altLang="zh-CN"/>
              <a:t>In a co-benefit network, degree and PageRank reflect the extent to which nodes </a:t>
            </a:r>
            <a:r>
              <a:rPr lang="en-US" altLang="zh-CN">
                <a:solidFill>
                  <a:srgbClr val="FF0000"/>
                </a:solidFill>
              </a:rPr>
              <a:t>attract attention</a:t>
            </a:r>
            <a:r>
              <a:rPr lang="en-US" altLang="zh-CN"/>
              <a:t> and </a:t>
            </a:r>
            <a:r>
              <a:rPr lang="en-US" altLang="zh-CN">
                <a:solidFill>
                  <a:srgbClr val="FF0000"/>
                </a:solidFill>
              </a:rPr>
              <a:t>receive support</a:t>
            </a:r>
            <a:r>
              <a:rPr lang="en-US" altLang="zh-CN"/>
              <a:t> from other firms.</a:t>
            </a:r>
            <a:endParaRPr lang="en-US" altLang="zh-CN"/>
          </a:p>
          <a:p>
            <a:r>
              <a:rPr lang="en-US" altLang="zh-CN">
                <a:sym typeface="+mn-ea"/>
              </a:rPr>
              <a:t> In a counter-benefit network, d</a:t>
            </a:r>
            <a:r>
              <a:rPr lang="en-US" altLang="zh-CN"/>
              <a:t>egree refers to the number of firms that have direct interest </a:t>
            </a:r>
            <a:r>
              <a:rPr lang="en-US" altLang="zh-CN">
                <a:solidFill>
                  <a:srgbClr val="FF0000"/>
                </a:solidFill>
              </a:rPr>
              <a:t>conflicts</a:t>
            </a:r>
            <a:r>
              <a:rPr lang="en-US" altLang="zh-CN"/>
              <a:t> with the focal firm, with a higher degree indicating a tougher competitive environment. PageRank </a:t>
            </a:r>
            <a:r>
              <a:rPr lang="en-US" altLang="zh-CN">
                <a:solidFill>
                  <a:srgbClr val="FF0000"/>
                </a:solidFill>
              </a:rPr>
              <a:t>further assesses</a:t>
            </a:r>
            <a:r>
              <a:rPr lang="en-US" altLang="zh-CN"/>
              <a:t> whether a firm is involved in tough competition in terms of the number of competitors and the extent of pressure that each competitor exerts on the firm.</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Hypothesis Development</a:t>
            </a:r>
            <a:endParaRPr lang="en-US" altLang="zh-CN"/>
          </a:p>
        </p:txBody>
      </p:sp>
      <p:sp>
        <p:nvSpPr>
          <p:cNvPr id="3" name="内容占位符 2"/>
          <p:cNvSpPr>
            <a:spLocks noGrp="1"/>
          </p:cNvSpPr>
          <p:nvPr>
            <p:ph idx="1"/>
          </p:nvPr>
        </p:nvSpPr>
        <p:spPr/>
        <p:txBody>
          <a:bodyPr>
            <a:normAutofit/>
          </a:bodyPr>
          <a:p>
            <a:r>
              <a:rPr lang="en-US" altLang="zh-CN" sz="2500"/>
              <a:t>H1: Differentiating co-benefit and counter-benefit relations from news articles yields a better prediction of firm equity value than using the co-mention relationship and conventional sentiment analysis methods. </a:t>
            </a:r>
            <a:endParaRPr lang="en-US" altLang="zh-CN" sz="2500"/>
          </a:p>
          <a:p>
            <a:r>
              <a:rPr lang="en-US" altLang="zh-CN" sz="2500"/>
              <a:t>H2: A more central firm in co-benefit networks predicts higher firm equity value, while a more central firm in counter-benefit networks predicts lower firm equity value.</a:t>
            </a:r>
            <a:endParaRPr lang="en-US" altLang="zh-CN" sz="2500"/>
          </a:p>
          <a:p>
            <a:r>
              <a:rPr lang="en-US" altLang="zh-CN" sz="2500"/>
              <a:t>H3: The impact of counter-benefit networks on market is realized faster than that of co-benefit networks, while the impact of counter-benefit networks on market lasts longer than that of co-benefit networks.</a:t>
            </a:r>
            <a:endParaRPr lang="en-US" altLang="zh-CN" sz="25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Econometric Model</a:t>
            </a:r>
            <a:endParaRPr lang="en-US" altLang="zh-CN"/>
          </a:p>
        </p:txBody>
      </p:sp>
      <p:pic>
        <p:nvPicPr>
          <p:cNvPr id="8" name="内容占位符 7"/>
          <p:cNvPicPr>
            <a:picLocks noChangeAspect="1"/>
          </p:cNvPicPr>
          <p:nvPr>
            <p:ph idx="1"/>
          </p:nvPr>
        </p:nvPicPr>
        <p:blipFill>
          <a:blip r:embed="rId1"/>
          <a:stretch>
            <a:fillRect/>
          </a:stretch>
        </p:blipFill>
        <p:spPr>
          <a:xfrm>
            <a:off x="1693545" y="2953385"/>
            <a:ext cx="8262620" cy="951230"/>
          </a:xfrm>
          <a:prstGeom prst="rect">
            <a:avLst/>
          </a:prstGeom>
        </p:spPr>
      </p:pic>
      <p:sp>
        <p:nvSpPr>
          <p:cNvPr id="9" name="内容占位符 2"/>
          <p:cNvSpPr>
            <a:spLocks noGrp="1"/>
          </p:cNvSpPr>
          <p:nvPr/>
        </p:nvSpPr>
        <p:spPr>
          <a:xfrm>
            <a:off x="838200" y="1825625"/>
            <a:ext cx="10515600" cy="1270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500"/>
              <a:t>We use abnormal return to measure firm equity value, so we first estimate the difference between stock return and risk-free return using the Fama French 3-factor model:</a:t>
            </a:r>
            <a:endParaRPr lang="en-US" altLang="zh-CN" sz="2500"/>
          </a:p>
        </p:txBody>
      </p:sp>
      <p:pic>
        <p:nvPicPr>
          <p:cNvPr id="11" name="图片 10"/>
          <p:cNvPicPr>
            <a:picLocks noChangeAspect="1"/>
          </p:cNvPicPr>
          <p:nvPr/>
        </p:nvPicPr>
        <p:blipFill>
          <a:blip r:embed="rId2"/>
          <a:stretch>
            <a:fillRect/>
          </a:stretch>
        </p:blipFill>
        <p:spPr>
          <a:xfrm>
            <a:off x="3291205" y="4987290"/>
            <a:ext cx="5257800" cy="790575"/>
          </a:xfrm>
          <a:prstGeom prst="rect">
            <a:avLst/>
          </a:prstGeom>
        </p:spPr>
      </p:pic>
      <mc:AlternateContent xmlns:mc="http://schemas.openxmlformats.org/markup-compatibility/2006">
        <mc:Choice xmlns:a14="http://schemas.microsoft.com/office/drawing/2010/main" Requires="a14">
          <p:sp>
            <p:nvSpPr>
              <p:cNvPr id="12" name="内容占位符 2"/>
              <p:cNvSpPr>
                <a:spLocks noGrp="1"/>
              </p:cNvSpPr>
              <p:nvPr/>
            </p:nvSpPr>
            <p:spPr>
              <a:xfrm>
                <a:off x="838200" y="3990975"/>
                <a:ext cx="10515600" cy="1270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500"/>
                  <a:t>Next, we calculate the abnormal return of i in time t, </a:t>
                </a:r>
                <a14:m>
                  <m:oMath xmlns:m="http://schemas.openxmlformats.org/officeDocument/2006/math">
                    <m:sSub>
                      <m:sSubPr>
                        <m:ctrlPr>
                          <a:rPr lang="en-US" altLang="zh-CN" sz="2500" i="1">
                            <a:latin typeface="Cambria Math" panose="02040503050406030204" charset="0"/>
                            <a:cs typeface="Cambria Math" panose="02040503050406030204" charset="0"/>
                          </a:rPr>
                        </m:ctrlPr>
                      </m:sSubPr>
                      <m:e>
                        <m:r>
                          <a:rPr lang="en-US" altLang="zh-CN" sz="2500" i="1">
                            <a:latin typeface="Cambria Math" panose="02040503050406030204" charset="0"/>
                            <a:cs typeface="Cambria Math" panose="02040503050406030204" charset="0"/>
                          </a:rPr>
                          <m:t>𝐴𝑅</m:t>
                        </m:r>
                      </m:e>
                      <m:sub>
                        <m:r>
                          <a:rPr lang="en-US" altLang="zh-CN" sz="2500" i="1">
                            <a:latin typeface="Cambria Math" panose="02040503050406030204" charset="0"/>
                            <a:cs typeface="Cambria Math" panose="02040503050406030204" charset="0"/>
                          </a:rPr>
                          <m:t>𝑖𝑡</m:t>
                        </m:r>
                      </m:sub>
                    </m:sSub>
                  </m:oMath>
                </a14:m>
                <a:r>
                  <a:rPr lang="en-US" altLang="zh-CN" sz="2500"/>
                  <a:t>, as the difference between the observed and expected returns: </a:t>
                </a:r>
                <a:endParaRPr lang="en-US" altLang="zh-CN" sz="2500"/>
              </a:p>
            </p:txBody>
          </p:sp>
        </mc:Choice>
        <mc:Fallback>
          <p:sp>
            <p:nvSpPr>
              <p:cNvPr id="12" name="内容占位符 2"/>
              <p:cNvSpPr>
                <a:spLocks noRot="1" noChangeAspect="1" noMove="1" noResize="1" noEditPoints="1" noAdjustHandles="1" noChangeArrowheads="1" noChangeShapeType="1" noTextEdit="1"/>
              </p:cNvSpPr>
              <p:nvPr/>
            </p:nvSpPr>
            <p:spPr>
              <a:xfrm>
                <a:off x="838200" y="3990975"/>
                <a:ext cx="10515600" cy="127063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Econometric Model</a:t>
            </a:r>
            <a:endParaRPr lang="en-US" altLang="zh-CN"/>
          </a:p>
        </p:txBody>
      </p:sp>
      <p:pic>
        <p:nvPicPr>
          <p:cNvPr id="4" name="内容占位符 3"/>
          <p:cNvPicPr>
            <a:picLocks noChangeAspect="1"/>
          </p:cNvPicPr>
          <p:nvPr>
            <p:ph idx="1"/>
          </p:nvPr>
        </p:nvPicPr>
        <p:blipFill>
          <a:blip r:embed="rId1"/>
          <a:stretch>
            <a:fillRect/>
          </a:stretch>
        </p:blipFill>
        <p:spPr>
          <a:xfrm>
            <a:off x="1770380" y="3096260"/>
            <a:ext cx="4514850" cy="838200"/>
          </a:xfrm>
          <a:prstGeom prst="rect">
            <a:avLst/>
          </a:prstGeom>
        </p:spPr>
      </p:pic>
      <p:sp>
        <p:nvSpPr>
          <p:cNvPr id="9" name="内容占位符 2"/>
          <p:cNvSpPr>
            <a:spLocks noGrp="1"/>
          </p:cNvSpPr>
          <p:nvPr/>
        </p:nvSpPr>
        <p:spPr>
          <a:xfrm>
            <a:off x="838200" y="1825625"/>
            <a:ext cx="10515600" cy="1445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500"/>
          </a:p>
        </p:txBody>
      </p:sp>
      <p:sp>
        <p:nvSpPr>
          <p:cNvPr id="6" name="内容占位符 2"/>
          <p:cNvSpPr>
            <a:spLocks noGrp="1"/>
          </p:cNvSpPr>
          <p:nvPr/>
        </p:nvSpPr>
        <p:spPr>
          <a:xfrm>
            <a:off x="838200" y="1825625"/>
            <a:ext cx="10515600" cy="1270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500"/>
              <a:t>The VAR model allows us to account for biases of endogeneity and autocorrelations. We adopt the VAR model to test the impacts of a firm’s competitive environments on abnormal returns. </a:t>
            </a:r>
            <a:endParaRPr lang="en-US" altLang="zh-CN" sz="2500"/>
          </a:p>
        </p:txBody>
      </p:sp>
      <mc:AlternateContent xmlns:mc="http://schemas.openxmlformats.org/markup-compatibility/2006">
        <mc:Choice xmlns:a14="http://schemas.microsoft.com/office/drawing/2010/main" Requires="a14">
          <p:sp>
            <p:nvSpPr>
              <p:cNvPr id="8" name="内容占位符 2"/>
              <p:cNvSpPr>
                <a:spLocks noGrp="1"/>
              </p:cNvSpPr>
              <p:nvPr/>
            </p:nvSpPr>
            <p:spPr>
              <a:xfrm>
                <a:off x="838200" y="4323080"/>
                <a:ext cx="10515600" cy="1726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500"/>
                  <a:t>where</a:t>
                </a:r>
                <a14:m>
                  <m:oMath xmlns:m="http://schemas.openxmlformats.org/officeDocument/2006/math">
                    <m:r>
                      <a:rPr lang="en-US" altLang="zh-CN" sz="2500">
                        <a:latin typeface="Cambria Math" panose="02040503050406030204" charset="0"/>
                      </a:rPr>
                      <m:t> </m:t>
                    </m:r>
                    <m:sSub>
                      <m:sSubPr>
                        <m:ctrlPr>
                          <a:rPr lang="en-US" altLang="zh-CN" sz="2500" i="1">
                            <a:latin typeface="Cambria Math" panose="02040503050406030204" charset="0"/>
                            <a:cs typeface="Cambria Math" panose="02040503050406030204" charset="0"/>
                          </a:rPr>
                        </m:ctrlPr>
                      </m:sSubPr>
                      <m:e>
                        <m:r>
                          <a:rPr lang="en-US" altLang="zh-CN" sz="2500" i="1">
                            <a:latin typeface="Cambria Math" panose="02040503050406030204" charset="0"/>
                            <a:cs typeface="Cambria Math" panose="02040503050406030204" charset="0"/>
                          </a:rPr>
                          <m:t>𝑋</m:t>
                        </m:r>
                      </m:e>
                      <m:sub>
                        <m:r>
                          <a:rPr lang="en-US" altLang="zh-CN" sz="2500" i="1">
                            <a:latin typeface="Cambria Math" panose="02040503050406030204" charset="0"/>
                            <a:cs typeface="Cambria Math" panose="02040503050406030204" charset="0"/>
                          </a:rPr>
                          <m:t>𝑖𝑡</m:t>
                        </m:r>
                      </m:sub>
                    </m:sSub>
                  </m:oMath>
                </a14:m>
                <a:r>
                  <a:rPr lang="en-US" altLang="zh-CN" sz="2500"/>
                  <a:t> is a vector of independent variables; </a:t>
                </a:r>
                <a14:m>
                  <m:oMath xmlns:m="http://schemas.openxmlformats.org/officeDocument/2006/math">
                    <m:sSub>
                      <m:sSubPr>
                        <m:ctrlPr>
                          <a:rPr lang="en-US" altLang="zh-CN" sz="2500" i="1">
                            <a:latin typeface="Cambria Math" panose="02040503050406030204" charset="0"/>
                            <a:cs typeface="Cambria Math" panose="02040503050406030204" charset="0"/>
                          </a:rPr>
                        </m:ctrlPr>
                      </m:sSubPr>
                      <m:e>
                        <m:r>
                          <a:rPr lang="en-US" altLang="zh-CN" sz="2500" i="1">
                            <a:latin typeface="Cambria Math" panose="02040503050406030204" charset="0"/>
                            <a:cs typeface="Cambria Math" panose="02040503050406030204" charset="0"/>
                          </a:rPr>
                          <m:t>𝐶</m:t>
                        </m:r>
                      </m:e>
                      <m:sub>
                        <m:r>
                          <a:rPr lang="en-US" altLang="zh-CN" sz="2500" i="1">
                            <a:latin typeface="Cambria Math" panose="02040503050406030204" charset="0"/>
                            <a:cs typeface="Cambria Math" panose="02040503050406030204" charset="0"/>
                          </a:rPr>
                          <m:t>𝑖𝑡</m:t>
                        </m:r>
                      </m:sub>
                    </m:sSub>
                  </m:oMath>
                </a14:m>
                <a:r>
                  <a:rPr lang="en-US" altLang="zh-CN" sz="2500"/>
                  <a:t> is a group of control variables; </a:t>
                </a:r>
                <a14:m>
                  <m:oMath xmlns:m="http://schemas.openxmlformats.org/officeDocument/2006/math">
                    <m:sSub>
                      <m:sSubPr>
                        <m:ctrlPr>
                          <a:rPr lang="en-US" altLang="zh-CN" sz="2500" i="1">
                            <a:latin typeface="Cambria Math" panose="02040503050406030204" charset="0"/>
                            <a:cs typeface="Cambria Math" panose="02040503050406030204" charset="0"/>
                          </a:rPr>
                        </m:ctrlPr>
                      </m:sSubPr>
                      <m:e>
                        <m:r>
                          <a:rPr lang="en-US" altLang="zh-CN" sz="2500" i="1">
                            <a:latin typeface="Cambria Math" panose="02040503050406030204" charset="0"/>
                            <a:cs typeface="Cambria Math" panose="02040503050406030204" charset="0"/>
                          </a:rPr>
                          <m:t>𝐸</m:t>
                        </m:r>
                      </m:e>
                      <m:sub>
                        <m:r>
                          <a:rPr lang="en-US" altLang="zh-CN" sz="2500" i="1">
                            <a:latin typeface="Cambria Math" panose="02040503050406030204" charset="0"/>
                            <a:cs typeface="Cambria Math" panose="02040503050406030204" charset="0"/>
                          </a:rPr>
                          <m:t>𝑖𝑡</m:t>
                        </m:r>
                      </m:sub>
                    </m:sSub>
                  </m:oMath>
                </a14:m>
                <a:r>
                  <a:rPr lang="en-US" altLang="zh-CN" sz="2500"/>
                  <a:t> is a vector of residuals. In the model, we use the k lags of X to predict the dependent variables. </a:t>
                </a:r>
                <a:endParaRPr lang="en-US" altLang="zh-CN" sz="2500"/>
              </a:p>
            </p:txBody>
          </p:sp>
        </mc:Choice>
        <mc:Fallback>
          <p:sp>
            <p:nvSpPr>
              <p:cNvPr id="8" name="内容占位符 2"/>
              <p:cNvSpPr>
                <a:spLocks noRot="1" noChangeAspect="1" noMove="1" noResize="1" noEditPoints="1" noAdjustHandles="1" noChangeArrowheads="1" noChangeShapeType="1" noTextEdit="1"/>
              </p:cNvSpPr>
              <p:nvPr/>
            </p:nvSpPr>
            <p:spPr>
              <a:xfrm>
                <a:off x="838200" y="4323080"/>
                <a:ext cx="10515600" cy="1726565"/>
              </a:xfrm>
              <a:prstGeom prst="rect">
                <a:avLst/>
              </a:prstGeom>
              <a:blipFill rotWithShape="1">
                <a:blip r:embed="rId2"/>
                <a:stretch>
                  <a:fillRect/>
                </a:stretch>
              </a:blipFill>
            </p:spPr>
            <p:txBody>
              <a:bodyPr/>
              <a:lstStyle/>
              <a:p>
                <a:r>
                  <a:rPr lang="zh-CN" altLang="en-US">
                    <a:noFill/>
                  </a:rPr>
                  <a:t> </a:t>
                </a:r>
              </a:p>
            </p:txBody>
          </p:sp>
        </mc:Fallback>
      </mc:AlternateContent>
      <p:pic>
        <p:nvPicPr>
          <p:cNvPr id="16" name="图片 15"/>
          <p:cNvPicPr>
            <a:picLocks noChangeAspect="1"/>
          </p:cNvPicPr>
          <p:nvPr/>
        </p:nvPicPr>
        <p:blipFill>
          <a:blip r:embed="rId3"/>
          <a:stretch>
            <a:fillRect/>
          </a:stretch>
        </p:blipFill>
        <p:spPr>
          <a:xfrm>
            <a:off x="6807200" y="3310890"/>
            <a:ext cx="1990725" cy="4095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Econometric Model</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825625"/>
                <a:ext cx="10515600" cy="4591050"/>
              </a:xfrm>
            </p:spPr>
            <p:txBody>
              <a:bodyPr>
                <a:normAutofit fontScale="90000"/>
              </a:bodyPr>
              <a:p>
                <a:pPr marL="0" indent="0">
                  <a:buNone/>
                </a:pPr>
                <a:r>
                  <a:rPr lang="en-US" altLang="zh-CN" sz="2500" b="1"/>
                  <a:t>Independent Variables: </a:t>
                </a:r>
                <a:endParaRPr lang="en-US" altLang="zh-CN" sz="2500" b="1"/>
              </a:p>
              <a:p>
                <a:pPr marL="0" indent="0">
                  <a:buNone/>
                </a:pP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𝑑</m:t>
                        </m:r>
                      </m:e>
                      <m:sub>
                        <m:r>
                          <a:rPr lang="en-US" altLang="zh-CN" i="1">
                            <a:latin typeface="Cambria Math" panose="02040503050406030204" charset="0"/>
                            <a:cs typeface="Cambria Math" panose="02040503050406030204" charset="0"/>
                          </a:rPr>
                          <m:t>𝑖𝑡</m:t>
                        </m:r>
                      </m:sub>
                      <m:sup>
                        <m:r>
                          <a:rPr lang="en-US" altLang="zh-CN" i="1">
                            <a:latin typeface="Cambria Math" panose="02040503050406030204" charset="0"/>
                            <a:cs typeface="Cambria Math" panose="02040503050406030204" charset="0"/>
                          </a:rPr>
                          <m:t>+</m:t>
                        </m:r>
                      </m:sup>
                    </m:sSubSup>
                    <m:r>
                      <a:rPr lang="en-US" altLang="zh-CN" i="1">
                        <a:latin typeface="Cambria Math" panose="02040503050406030204" charset="0"/>
                        <a:cs typeface="Cambria Math" panose="02040503050406030204" charset="0"/>
                      </a:rPr>
                      <m:t>, </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𝑑</m:t>
                        </m:r>
                      </m:e>
                      <m:sub>
                        <m:r>
                          <a:rPr lang="en-US" altLang="zh-CN" i="1">
                            <a:latin typeface="Cambria Math" panose="02040503050406030204" charset="0"/>
                            <a:cs typeface="Cambria Math" panose="02040503050406030204" charset="0"/>
                          </a:rPr>
                          <m:t>𝑖𝑡</m:t>
                        </m:r>
                        <m:r>
                          <a:rPr lang="en-US" altLang="zh-CN" i="1">
                            <a:latin typeface="Cambria Math" panose="02040503050406030204" charset="0"/>
                            <a:cs typeface="Cambria Math" panose="02040503050406030204" charset="0"/>
                          </a:rPr>
                          <m:t> </m:t>
                        </m:r>
                      </m:sub>
                      <m:sup>
                        <m:r>
                          <a:rPr lang="en-US" altLang="zh-CN" i="1">
                            <a:latin typeface="Cambria Math" panose="02040503050406030204" charset="0"/>
                            <a:cs typeface="Cambria Math" panose="02040503050406030204" charset="0"/>
                          </a:rPr>
                          <m:t>−</m:t>
                        </m:r>
                      </m:sup>
                    </m:sSubSup>
                  </m:oMath>
                </a14:m>
                <a:r>
                  <a:rPr lang="en-US" altLang="zh-CN">
                    <a:latin typeface="Cambria Math" panose="02040503050406030204" charset="0"/>
                    <a:cs typeface="Cambria Math" panose="02040503050406030204" charset="0"/>
                  </a:rPr>
                  <a:t>: </a:t>
                </a:r>
                <a:r>
                  <a:rPr lang="en-US" altLang="zh-CN" i="1">
                    <a:latin typeface="Cambria Math" panose="02040503050406030204" charset="0"/>
                    <a:cs typeface="Cambria Math" panose="02040503050406030204" charset="0"/>
                  </a:rPr>
                  <a:t> </a:t>
                </a:r>
                <a:r>
                  <a:rPr lang="en-US" altLang="zh-CN" sz="2500"/>
                  <a:t>the degree of firm i at time t in the co-benefit and counter-benefit networks.</a:t>
                </a:r>
                <a:endParaRPr lang="en-US" altLang="zh-CN" sz="2500"/>
              </a:p>
              <a:p>
                <a:pPr marL="0" indent="0">
                  <a:buNone/>
                </a:pP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𝑝𝑟</m:t>
                        </m:r>
                      </m:e>
                      <m:sub>
                        <m:r>
                          <a:rPr lang="en-US" altLang="zh-CN" i="1">
                            <a:latin typeface="Cambria Math" panose="02040503050406030204" charset="0"/>
                            <a:cs typeface="Cambria Math" panose="02040503050406030204" charset="0"/>
                          </a:rPr>
                          <m:t>𝑖𝑡</m:t>
                        </m:r>
                      </m:sub>
                      <m:sup>
                        <m:r>
                          <a:rPr lang="en-US" altLang="zh-CN" i="1">
                            <a:latin typeface="Cambria Math" panose="02040503050406030204" charset="0"/>
                            <a:cs typeface="Cambria Math" panose="02040503050406030204" charset="0"/>
                          </a:rPr>
                          <m:t>+</m:t>
                        </m:r>
                      </m:sup>
                    </m:sSubSup>
                    <m:r>
                      <a:rPr lang="en-US" altLang="zh-CN" i="1">
                        <a:latin typeface="Cambria Math" panose="02040503050406030204" charset="0"/>
                        <a:cs typeface="Cambria Math" panose="02040503050406030204" charset="0"/>
                      </a:rPr>
                      <m:t>, </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𝑝𝑟</m:t>
                        </m:r>
                      </m:e>
                      <m:sub>
                        <m:r>
                          <a:rPr lang="en-US" altLang="zh-CN" i="1">
                            <a:latin typeface="Cambria Math" panose="02040503050406030204" charset="0"/>
                            <a:cs typeface="Cambria Math" panose="02040503050406030204" charset="0"/>
                          </a:rPr>
                          <m:t>𝑖𝑡</m:t>
                        </m:r>
                      </m:sub>
                      <m:sup>
                        <m:r>
                          <a:rPr lang="en-US" altLang="zh-CN" i="1">
                            <a:latin typeface="Cambria Math" panose="02040503050406030204" charset="0"/>
                            <a:cs typeface="Cambria Math" panose="02040503050406030204" charset="0"/>
                          </a:rPr>
                          <m:t>−</m:t>
                        </m:r>
                      </m:sup>
                    </m:sSubSup>
                  </m:oMath>
                </a14:m>
                <a:r>
                  <a:rPr lang="en-US" altLang="zh-CN">
                    <a:latin typeface="Cambria Math" panose="02040503050406030204" charset="0"/>
                    <a:cs typeface="Cambria Math" panose="02040503050406030204" charset="0"/>
                  </a:rPr>
                  <a:t>: </a:t>
                </a:r>
                <a:r>
                  <a:rPr lang="en-US" altLang="zh-CN" sz="2500"/>
                  <a:t>the PageRank centrality of firm i at time t in the co-benefit and counter-benefit networks.</a:t>
                </a:r>
                <a:endParaRPr lang="en-US" altLang="zh-CN">
                  <a:latin typeface="Cambria Math" panose="02040503050406030204" charset="0"/>
                  <a:cs typeface="Cambria Math" panose="02040503050406030204" charset="0"/>
                </a:endParaRPr>
              </a:p>
              <a:p>
                <a:pPr marL="0" indent="0">
                  <a:buNone/>
                </a:pPr>
                <a:r>
                  <a:rPr lang="en-US" altLang="zh-CN" b="1">
                    <a:sym typeface="+mn-ea"/>
                  </a:rPr>
                  <a:t>Control Variables: </a:t>
                </a:r>
                <a:endParaRPr lang="en-US" altLang="zh-CN" b="1"/>
              </a:p>
              <a:p>
                <a:pPr marL="0" algn="l">
                  <a:buClrTx/>
                  <a:buSzTx/>
                  <a:buNone/>
                </a:pPr>
                <a14:m>
                  <m:oMath xmlns:m="http://schemas.openxmlformats.org/officeDocument/2006/math">
                    <m:sSub>
                      <m:sSubPr>
                        <m:ctrlPr>
                          <a:rPr lang="en-US" altLang="zh-CN" sz="2500" i="1">
                            <a:latin typeface="Cambria Math" panose="02040503050406030204" charset="0"/>
                            <a:cs typeface="Cambria Math" panose="02040503050406030204" charset="0"/>
                          </a:rPr>
                        </m:ctrlPr>
                      </m:sSubPr>
                      <m:e>
                        <m:r>
                          <a:rPr lang="en-US" altLang="zh-CN" sz="2500" i="1">
                            <a:latin typeface="Cambria Math" panose="02040503050406030204" charset="0"/>
                            <a:cs typeface="Cambria Math" panose="02040503050406030204" charset="0"/>
                          </a:rPr>
                          <m:t>𝑛𝑣</m:t>
                        </m:r>
                      </m:e>
                      <m:sub>
                        <m:r>
                          <a:rPr lang="en-US" altLang="zh-CN" sz="2500" i="1">
                            <a:latin typeface="Cambria Math" panose="02040503050406030204" charset="0"/>
                            <a:cs typeface="Cambria Math" panose="02040503050406030204" charset="0"/>
                          </a:rPr>
                          <m:t>𝑖𝑡</m:t>
                        </m:r>
                      </m:sub>
                    </m:sSub>
                    <m:r>
                      <a:rPr lang="en-US" altLang="zh-CN" sz="2500" i="1">
                        <a:latin typeface="Cambria Math" panose="02040503050406030204" charset="0"/>
                        <a:cs typeface="Cambria Math" panose="02040503050406030204" charset="0"/>
                      </a:rPr>
                      <m:t>: </m:t>
                    </m:r>
                  </m:oMath>
                </a14:m>
                <a:r>
                  <a:rPr lang="en-US" altLang="zh-CN" sz="2500">
                    <a:sym typeface="+mn-ea"/>
                  </a:rPr>
                  <a:t>news volume </a:t>
                </a:r>
                <a:r>
                  <a:rPr lang="en-US" altLang="zh-CN" sz="2500"/>
                  <a:t>for firm i at time t.</a:t>
                </a:r>
                <a:endParaRPr lang="en-US" altLang="zh-CN" sz="2500"/>
              </a:p>
              <a:p>
                <a:pPr marL="0" algn="l">
                  <a:buClrTx/>
                  <a:buSzTx/>
                  <a:buNone/>
                </a:pPr>
                <a14:m>
                  <m:oMath xmlns:m="http://schemas.openxmlformats.org/officeDocument/2006/math">
                    <m:sSub>
                      <m:sSubPr>
                        <m:ctrlPr>
                          <a:rPr lang="en-US" altLang="zh-CN" sz="2500" i="1">
                            <a:latin typeface="Cambria Math" panose="02040503050406030204" charset="0"/>
                            <a:cs typeface="Cambria Math" panose="02040503050406030204" charset="0"/>
                          </a:rPr>
                        </m:ctrlPr>
                      </m:sSubPr>
                      <m:e>
                        <m:r>
                          <a:rPr lang="en-US" altLang="zh-CN" sz="2500" i="1">
                            <a:latin typeface="Cambria Math" panose="02040503050406030204" charset="0"/>
                            <a:cs typeface="Cambria Math" panose="02040503050406030204" charset="0"/>
                          </a:rPr>
                          <m:t>𝑛𝑠</m:t>
                        </m:r>
                      </m:e>
                      <m:sub>
                        <m:r>
                          <a:rPr lang="en-US" altLang="zh-CN" sz="2500" i="1">
                            <a:latin typeface="Cambria Math" panose="02040503050406030204" charset="0"/>
                            <a:cs typeface="Cambria Math" panose="02040503050406030204" charset="0"/>
                          </a:rPr>
                          <m:t>𝑖𝑡</m:t>
                        </m:r>
                      </m:sub>
                    </m:sSub>
                    <m:r>
                      <a:rPr lang="en-US" altLang="zh-CN" sz="2500" i="1">
                        <a:latin typeface="Cambria Math" panose="02040503050406030204" charset="0"/>
                        <a:cs typeface="Cambria Math" panose="02040503050406030204" charset="0"/>
                      </a:rPr>
                      <m:t>:</m:t>
                    </m:r>
                  </m:oMath>
                </a14:m>
                <a:r>
                  <a:rPr lang="en-US" altLang="zh-CN" sz="2500"/>
                  <a:t>  news sentiment.</a:t>
                </a:r>
                <a:endParaRPr lang="en-US" altLang="zh-CN" sz="2500"/>
              </a:p>
              <a:p>
                <a:pPr marL="0" algn="l">
                  <a:buClrTx/>
                  <a:buSzTx/>
                  <a:buNone/>
                </a:pPr>
                <a14:m>
                  <m:oMath xmlns:m="http://schemas.openxmlformats.org/officeDocument/2006/math">
                    <m:sSubSup>
                      <m:sSubSupPr>
                        <m:ctrlPr>
                          <a:rPr lang="en-US" altLang="zh-CN" sz="2500" i="1">
                            <a:latin typeface="Cambria Math" panose="02040503050406030204" charset="0"/>
                            <a:cs typeface="Cambria Math" panose="02040503050406030204" charset="0"/>
                          </a:rPr>
                        </m:ctrlPr>
                      </m:sSubSupPr>
                      <m:e>
                        <m:r>
                          <a:rPr lang="en-US" altLang="zh-CN" sz="2500" i="1">
                            <a:latin typeface="Cambria Math" panose="02040503050406030204" charset="0"/>
                            <a:cs typeface="Cambria Math" panose="02040503050406030204" charset="0"/>
                          </a:rPr>
                          <m:t>𝑑</m:t>
                        </m:r>
                      </m:e>
                      <m:sub>
                        <m:r>
                          <a:rPr lang="en-US" altLang="zh-CN" sz="2500" i="1">
                            <a:latin typeface="Cambria Math" panose="02040503050406030204" charset="0"/>
                            <a:cs typeface="Cambria Math" panose="02040503050406030204" charset="0"/>
                          </a:rPr>
                          <m:t>𝑖𝑡</m:t>
                        </m:r>
                      </m:sub>
                      <m:sup>
                        <m:r>
                          <a:rPr lang="en-US" altLang="zh-CN" sz="2500" i="1">
                            <a:latin typeface="Cambria Math" panose="02040503050406030204" charset="0"/>
                            <a:cs typeface="Cambria Math" panose="02040503050406030204" charset="0"/>
                          </a:rPr>
                          <m:t>𝑀</m:t>
                        </m:r>
                      </m:sup>
                    </m:sSubSup>
                    <m:r>
                      <a:rPr lang="en-US" altLang="zh-CN" sz="2500" i="1">
                        <a:latin typeface="Cambria Math" panose="02040503050406030204" charset="0"/>
                        <a:cs typeface="Cambria Math" panose="02040503050406030204" charset="0"/>
                      </a:rPr>
                      <m:t>, </m:t>
                    </m:r>
                    <m:sSubSup>
                      <m:sSubSupPr>
                        <m:ctrlPr>
                          <a:rPr lang="en-US" altLang="zh-CN" sz="2500" i="1">
                            <a:latin typeface="Cambria Math" panose="02040503050406030204" charset="0"/>
                            <a:cs typeface="Cambria Math" panose="02040503050406030204" charset="0"/>
                          </a:rPr>
                        </m:ctrlPr>
                      </m:sSubSupPr>
                      <m:e>
                        <m:r>
                          <a:rPr lang="en-US" altLang="zh-CN" sz="2500" i="1">
                            <a:latin typeface="Cambria Math" panose="02040503050406030204" charset="0"/>
                            <a:cs typeface="Cambria Math" panose="02040503050406030204" charset="0"/>
                          </a:rPr>
                          <m:t>𝑑</m:t>
                        </m:r>
                      </m:e>
                      <m:sub>
                        <m:r>
                          <a:rPr lang="en-US" altLang="zh-CN" sz="2500" i="1">
                            <a:latin typeface="Cambria Math" panose="02040503050406030204" charset="0"/>
                            <a:cs typeface="Cambria Math" panose="02040503050406030204" charset="0"/>
                          </a:rPr>
                          <m:t>𝑖𝑡</m:t>
                        </m:r>
                        <m:r>
                          <a:rPr lang="en-US" altLang="zh-CN" sz="2500" i="1">
                            <a:latin typeface="Cambria Math" panose="02040503050406030204" charset="0"/>
                            <a:cs typeface="Cambria Math" panose="02040503050406030204" charset="0"/>
                          </a:rPr>
                          <m:t> </m:t>
                        </m:r>
                      </m:sub>
                      <m:sup>
                        <m:r>
                          <a:rPr lang="en-US" altLang="zh-CN" sz="2500" i="1">
                            <a:latin typeface="Cambria Math" panose="02040503050406030204" charset="0"/>
                            <a:cs typeface="Cambria Math" panose="02040503050406030204" charset="0"/>
                          </a:rPr>
                          <m:t>𝑀</m:t>
                        </m:r>
                      </m:sup>
                    </m:sSubSup>
                  </m:oMath>
                </a14:m>
                <a:r>
                  <a:rPr lang="en-US" altLang="zh-CN" sz="2500"/>
                  <a:t>: the degree and PageRank of co-mention network.</a:t>
                </a:r>
                <a:endParaRPr lang="en-US" altLang="zh-CN" sz="2500"/>
              </a:p>
              <a:p>
                <a:pPr marL="0" algn="l">
                  <a:buClrTx/>
                  <a:buSzTx/>
                  <a:buNone/>
                </a:pPr>
                <a14:m>
                  <m:oMath xmlns:m="http://schemas.openxmlformats.org/officeDocument/2006/math">
                    <m:r>
                      <a:rPr lang="en-US" altLang="zh-CN" sz="2500" i="1">
                        <a:latin typeface="Cambria Math" panose="02040503050406030204" charset="0"/>
                        <a:cs typeface="Cambria Math" panose="02040503050406030204" charset="0"/>
                      </a:rPr>
                      <m:t>𝑙𝑛</m:t>
                    </m:r>
                    <m:r>
                      <a:rPr lang="en-US" altLang="zh-CN" sz="2500" i="1">
                        <a:latin typeface="Cambria Math" panose="02040503050406030204" charset="0"/>
                        <a:cs typeface="Cambria Math" panose="02040503050406030204" charset="0"/>
                      </a:rPr>
                      <m:t>(</m:t>
                    </m:r>
                    <m:r>
                      <a:rPr lang="en-US" altLang="zh-CN" sz="2500" i="1">
                        <a:latin typeface="Cambria Math" panose="02040503050406030204" charset="0"/>
                        <a:cs typeface="Cambria Math" panose="02040503050406030204" charset="0"/>
                      </a:rPr>
                      <m:t>𝑡𝑣</m:t>
                    </m:r>
                    <m:r>
                      <a:rPr lang="en-US" altLang="zh-CN" sz="2500" i="1">
                        <a:latin typeface="Cambria Math" panose="02040503050406030204" charset="0"/>
                        <a:cs typeface="Cambria Math" panose="02040503050406030204" charset="0"/>
                      </a:rPr>
                      <m:t>)</m:t>
                    </m:r>
                  </m:oMath>
                </a14:m>
                <a:r>
                  <a:rPr lang="en-US" altLang="zh-CN" sz="2500"/>
                  <a:t>, </a:t>
                </a:r>
                <a14:m>
                  <m:oMath xmlns:m="http://schemas.openxmlformats.org/officeDocument/2006/math">
                    <m:r>
                      <a:rPr lang="en-US" altLang="zh-CN" sz="2500" i="1">
                        <a:latin typeface="Cambria Math" panose="02040503050406030204" charset="0"/>
                        <a:cs typeface="Cambria Math" panose="02040503050406030204" charset="0"/>
                      </a:rPr>
                      <m:t>𝑣𝑜</m:t>
                    </m:r>
                  </m:oMath>
                </a14:m>
                <a:r>
                  <a:rPr lang="en-US" altLang="zh-CN" sz="2500"/>
                  <a:t>, </a:t>
                </a:r>
                <a14:m>
                  <m:oMath xmlns:m="http://schemas.openxmlformats.org/officeDocument/2006/math">
                    <m:r>
                      <a:rPr lang="en-US" altLang="zh-CN" sz="2500" i="1">
                        <a:latin typeface="Cambria Math" panose="02040503050406030204" charset="0"/>
                        <a:cs typeface="Cambria Math" panose="02040503050406030204" charset="0"/>
                      </a:rPr>
                      <m:t>𝑡𝑜</m:t>
                    </m:r>
                  </m:oMath>
                </a14:m>
                <a:r>
                  <a:rPr lang="en-US" altLang="zh-CN" sz="2500"/>
                  <a:t>: </a:t>
                </a:r>
                <a:r>
                  <a:rPr lang="en-US" altLang="zh-CN" sz="2500"/>
                  <a:t>trading volume, volatility and turnover.</a:t>
                </a:r>
                <a:endParaRPr lang="en-US" altLang="zh-CN" sz="2500"/>
              </a:p>
              <a:p>
                <a:pPr marL="0" algn="l">
                  <a:buClrTx/>
                  <a:buSzTx/>
                  <a:buNone/>
                </a:pPr>
                <a14:m>
                  <m:oMath xmlns:m="http://schemas.openxmlformats.org/officeDocument/2006/math">
                    <m:r>
                      <a:rPr lang="en-US" altLang="zh-CN" sz="2500" i="1">
                        <a:latin typeface="Cambria Math" panose="02040503050406030204" charset="0"/>
                        <a:cs typeface="Cambria Math" panose="02040503050406030204" charset="0"/>
                      </a:rPr>
                      <m:t>𝑙𝑛</m:t>
                    </m:r>
                    <m:r>
                      <a:rPr lang="en-US" altLang="zh-CN" sz="2500" i="1">
                        <a:latin typeface="Cambria Math" panose="02040503050406030204" charset="0"/>
                        <a:cs typeface="Cambria Math" panose="02040503050406030204" charset="0"/>
                      </a:rPr>
                      <m:t>(</m:t>
                    </m:r>
                    <m:r>
                      <a:rPr lang="en-US" altLang="zh-CN" sz="2500" i="1">
                        <a:latin typeface="Cambria Math" panose="02040503050406030204" charset="0"/>
                        <a:cs typeface="Cambria Math" panose="02040503050406030204" charset="0"/>
                      </a:rPr>
                      <m:t>𝑠𝑖</m:t>
                    </m:r>
                    <m:r>
                      <a:rPr lang="en-US" altLang="zh-CN" sz="2500" i="1">
                        <a:latin typeface="Cambria Math" panose="02040503050406030204" charset="0"/>
                        <a:cs typeface="Cambria Math" panose="02040503050406030204" charset="0"/>
                      </a:rPr>
                      <m:t>)</m:t>
                    </m:r>
                  </m:oMath>
                </a14:m>
                <a:r>
                  <a:rPr lang="en-US" altLang="zh-CN" sz="2500"/>
                  <a:t>:  online search volume to </a:t>
                </a:r>
                <a:r>
                  <a:rPr lang="en-US" altLang="zh-CN" sz="2500">
                    <a:sym typeface="+mn-ea"/>
                  </a:rPr>
                  <a:t>control for investors’ attention on stocks.</a:t>
                </a:r>
                <a:endParaRPr lang="en-US" altLang="zh-CN" sz="2500"/>
              </a:p>
            </p:txBody>
          </p:sp>
        </mc:Choice>
        <mc:Fallback>
          <p:sp>
            <p:nvSpPr>
              <p:cNvPr id="3" name="内容占位符 2"/>
              <p:cNvSpPr>
                <a:spLocks noRot="1" noChangeAspect="1" noMove="1" noResize="1" noEditPoints="1" noAdjustHandles="1" noChangeArrowheads="1" noChangeShapeType="1" noTextEdit="1"/>
              </p:cNvSpPr>
              <p:nvPr>
                <p:ph idx="1"/>
              </p:nvPr>
            </p:nvSpPr>
            <p:spPr>
              <a:xfrm>
                <a:off x="838200" y="1825625"/>
                <a:ext cx="10515600" cy="4591050"/>
              </a:xfrm>
              <a:blipFill rotWithShape="1">
                <a:blip r:embed="rId1"/>
                <a:stretch>
                  <a:fillRect/>
                </a:stretch>
              </a:blipFill>
            </p:spPr>
            <p:txBody>
              <a:bodyPr/>
              <a:lstStyle/>
              <a:p>
                <a:r>
                  <a:rPr lang="zh-CN" altLang="en-US">
                    <a:noFill/>
                  </a:rPr>
                  <a:t> </a:t>
                </a:r>
              </a:p>
            </p:txBody>
          </p:sp>
        </mc:Fallback>
      </mc:AlternateContent>
      <p:graphicFrame>
        <p:nvGraphicFramePr>
          <p:cNvPr id="4" name="对象 3">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6038850" y="3321050"/>
                        <a:ext cx="114300" cy="215900"/>
                      </a:xfrm>
                      <a:prstGeom prst="rect">
                        <a:avLst/>
                      </a:prstGeom>
                    </p:spPr>
                  </p:pic>
                </p:oleObj>
              </mc:Fallback>
            </mc:AlternateContent>
          </a:graphicData>
        </a:graphic>
      </p:graphicFrame>
      <p:pic>
        <p:nvPicPr>
          <p:cNvPr id="5" name="图片 4"/>
          <p:cNvPicPr>
            <a:picLocks noChangeAspect="1"/>
          </p:cNvPicPr>
          <p:nvPr/>
        </p:nvPicPr>
        <p:blipFill>
          <a:blip r:embed="rId4"/>
          <a:stretch>
            <a:fillRect/>
          </a:stretch>
        </p:blipFill>
        <p:spPr>
          <a:xfrm>
            <a:off x="6308725" y="4154170"/>
            <a:ext cx="4638675" cy="83820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Empirical Analysis of the Banking Industry</a:t>
            </a:r>
            <a:endParaRPr lang="en-US" altLang="zh-CN"/>
          </a:p>
        </p:txBody>
      </p:sp>
      <p:pic>
        <p:nvPicPr>
          <p:cNvPr id="4" name="内容占位符 3"/>
          <p:cNvPicPr>
            <a:picLocks noChangeAspect="1"/>
          </p:cNvPicPr>
          <p:nvPr>
            <p:ph idx="1"/>
          </p:nvPr>
        </p:nvPicPr>
        <p:blipFill>
          <a:blip r:embed="rId1"/>
          <a:stretch>
            <a:fillRect/>
          </a:stretch>
        </p:blipFill>
        <p:spPr>
          <a:xfrm>
            <a:off x="2063750" y="3515995"/>
            <a:ext cx="7635875" cy="3188970"/>
          </a:xfrm>
          <a:prstGeom prst="rect">
            <a:avLst/>
          </a:prstGeom>
        </p:spPr>
      </p:pic>
      <p:sp>
        <p:nvSpPr>
          <p:cNvPr id="3" name="内容占位符 2"/>
          <p:cNvSpPr>
            <a:spLocks noGrp="1"/>
          </p:cNvSpPr>
          <p:nvPr/>
        </p:nvSpPr>
        <p:spPr>
          <a:xfrm>
            <a:off x="838200" y="1825625"/>
            <a:ext cx="10515600" cy="459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500"/>
              <a:t>In this test, if the critical value is less than </a:t>
            </a:r>
            <a:r>
              <a:rPr lang="en-US" altLang="zh-CN" sz="2500">
                <a:solidFill>
                  <a:srgbClr val="FF0000"/>
                </a:solidFill>
              </a:rPr>
              <a:t>-2.87</a:t>
            </a:r>
            <a:r>
              <a:rPr lang="en-US" altLang="zh-CN" sz="2500"/>
              <a:t>, the null hypothesis of a unit root is rejected at the 95% confidence level, which means that the variable is stationary and stable. For the variables that are non-stationary (for any firms), we calculate their first-order differences and repeat the test.</a:t>
            </a:r>
            <a:endParaRPr lang="en-US" altLang="zh-CN" sz="2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Contributions to our Community</a:t>
            </a:r>
            <a:endParaRPr lang="en-US" altLang="zh-CN"/>
          </a:p>
        </p:txBody>
      </p:sp>
      <p:sp>
        <p:nvSpPr>
          <p:cNvPr id="4" name="文本框 3"/>
          <p:cNvSpPr txBox="1"/>
          <p:nvPr/>
        </p:nvSpPr>
        <p:spPr>
          <a:xfrm>
            <a:off x="837565" y="1691005"/>
            <a:ext cx="10855325" cy="5118100"/>
          </a:xfrm>
          <a:prstGeom prst="rect">
            <a:avLst/>
          </a:prstGeom>
          <a:noFill/>
        </p:spPr>
        <p:txBody>
          <a:bodyPr wrap="square" rtlCol="0">
            <a:noAutofit/>
          </a:bodyPr>
          <a:p>
            <a:pPr indent="0">
              <a:buFont typeface="Arial" panose="020B0604020202020204" pitchFamily="34" charset="0"/>
              <a:buNone/>
            </a:pPr>
            <a:r>
              <a:rPr lang="en-US" altLang="zh-CN" sz="2500">
                <a:sym typeface="+mn-ea"/>
              </a:rPr>
              <a:t>I try to contribute to our community by: </a:t>
            </a:r>
            <a:endParaRPr lang="en-US" altLang="zh-CN" sz="2500">
              <a:sym typeface="+mn-ea"/>
            </a:endParaRPr>
          </a:p>
          <a:p>
            <a:pPr marL="457200" indent="-457200">
              <a:buFont typeface="Arial" panose="020B0604020202020204" pitchFamily="34" charset="0"/>
              <a:buChar char="•"/>
            </a:pPr>
            <a:r>
              <a:rPr lang="en-US" altLang="zh-CN" sz="2500">
                <a:solidFill>
                  <a:srgbClr val="FF0000"/>
                </a:solidFill>
                <a:sym typeface="+mn-ea"/>
              </a:rPr>
              <a:t>illustrating the emerging trend of integration between design science and economics by presenting this work. </a:t>
            </a:r>
            <a:r>
              <a:rPr lang="en-US" altLang="zh-CN" sz="2500">
                <a:solidFill>
                  <a:schemeClr val="tx1"/>
                </a:solidFill>
              </a:rPr>
              <a:t>Unlike other articles, This paper uses design approach to identify two new variables as independent variables to econometric model, </a:t>
            </a:r>
            <a:r>
              <a:rPr lang="en-US" altLang="zh-CN" sz="2500"/>
              <a:t>serving as a typical example of integrating design science and economics.</a:t>
            </a:r>
            <a:endParaRPr lang="en-US" altLang="zh-CN" sz="2500"/>
          </a:p>
          <a:p>
            <a:pPr marL="457200" indent="-457200">
              <a:buFont typeface="Arial" panose="020B0604020202020204" pitchFamily="34" charset="0"/>
              <a:buChar char="•"/>
            </a:pPr>
            <a:r>
              <a:rPr lang="en-US" altLang="zh-CN" sz="2500">
                <a:solidFill>
                  <a:srgbClr val="FF0000"/>
                </a:solidFill>
                <a:sym typeface="+mn-ea"/>
              </a:rPr>
              <a:t>clearly explaining this paper’s methodology, discussing its potential improvements, and recommending some related articles(in appendix). </a:t>
            </a:r>
            <a:r>
              <a:rPr lang="en-US" altLang="zh-CN" sz="2500"/>
              <a:t>This paper designs a text-mining approach to extract networks from news, which is very similar to my own research techniques and area. </a:t>
            </a:r>
            <a:endParaRPr lang="en-US" altLang="zh-CN" sz="250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Empirical Analysis of the Banking Industry</a:t>
            </a:r>
            <a:endParaRPr lang="en-US" altLang="zh-CN"/>
          </a:p>
        </p:txBody>
      </p:sp>
      <p:pic>
        <p:nvPicPr>
          <p:cNvPr id="4" name="内容占位符 3"/>
          <p:cNvPicPr>
            <a:picLocks noChangeAspect="1"/>
          </p:cNvPicPr>
          <p:nvPr>
            <p:ph idx="1"/>
          </p:nvPr>
        </p:nvPicPr>
        <p:blipFill>
          <a:blip r:embed="rId1"/>
          <a:stretch>
            <a:fillRect/>
          </a:stretch>
        </p:blipFill>
        <p:spPr>
          <a:xfrm>
            <a:off x="4340225" y="1545590"/>
            <a:ext cx="7483475" cy="2973070"/>
          </a:xfrm>
          <a:prstGeom prst="rect">
            <a:avLst/>
          </a:prstGeom>
        </p:spPr>
      </p:pic>
      <p:pic>
        <p:nvPicPr>
          <p:cNvPr id="5" name="图片 4"/>
          <p:cNvPicPr>
            <a:picLocks noChangeAspect="1"/>
          </p:cNvPicPr>
          <p:nvPr/>
        </p:nvPicPr>
        <p:blipFill>
          <a:blip r:embed="rId2"/>
          <a:stretch>
            <a:fillRect/>
          </a:stretch>
        </p:blipFill>
        <p:spPr>
          <a:xfrm>
            <a:off x="4123055" y="4450080"/>
            <a:ext cx="7700645" cy="2242820"/>
          </a:xfrm>
          <a:prstGeom prst="rect">
            <a:avLst/>
          </a:prstGeom>
        </p:spPr>
      </p:pic>
      <p:sp>
        <p:nvSpPr>
          <p:cNvPr id="3" name="内容占位符 2"/>
          <p:cNvSpPr>
            <a:spLocks noGrp="1"/>
          </p:cNvSpPr>
          <p:nvPr/>
        </p:nvSpPr>
        <p:spPr>
          <a:xfrm>
            <a:off x="838200" y="1825625"/>
            <a:ext cx="3394075" cy="45910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500"/>
              <a:t>CM1 significantly outperforms the baseline models show that differentiating co-/counter-benefit relations does improve the prediction of firm equity value. </a:t>
            </a:r>
            <a:r>
              <a:rPr lang="en-US" altLang="zh-CN" sz="2500">
                <a:solidFill>
                  <a:srgbClr val="FF0000"/>
                </a:solidFill>
              </a:rPr>
              <a:t>Hypothesis H1 is supported</a:t>
            </a:r>
            <a:r>
              <a:rPr lang="en-US" altLang="zh-CN" sz="2500"/>
              <a:t>.</a:t>
            </a:r>
            <a:endParaRPr lang="en-US" altLang="zh-CN" sz="25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Empirical Analysis of the Banking Industry</a:t>
            </a:r>
            <a:endParaRPr lang="en-US" altLang="zh-CN"/>
          </a:p>
        </p:txBody>
      </p:sp>
      <p:pic>
        <p:nvPicPr>
          <p:cNvPr id="5" name="内容占位符 4"/>
          <p:cNvPicPr>
            <a:picLocks noChangeAspect="1"/>
          </p:cNvPicPr>
          <p:nvPr>
            <p:ph idx="1"/>
          </p:nvPr>
        </p:nvPicPr>
        <p:blipFill>
          <a:blip r:embed="rId1"/>
          <a:stretch>
            <a:fillRect/>
          </a:stretch>
        </p:blipFill>
        <p:spPr>
          <a:xfrm>
            <a:off x="1894840" y="3827780"/>
            <a:ext cx="8074025" cy="2764790"/>
          </a:xfrm>
          <a:prstGeom prst="rect">
            <a:avLst/>
          </a:prstGeom>
        </p:spPr>
      </p:pic>
      <p:sp>
        <p:nvSpPr>
          <p:cNvPr id="3" name="内容占位符 2"/>
          <p:cNvSpPr>
            <a:spLocks noGrp="1"/>
          </p:cNvSpPr>
          <p:nvPr/>
        </p:nvSpPr>
        <p:spPr>
          <a:xfrm>
            <a:off x="838200" y="1825625"/>
            <a:ext cx="10515600" cy="28346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500"/>
              <a:t>H2: Impact Magnitude</a:t>
            </a:r>
            <a:endParaRPr lang="en-US" altLang="zh-CN" sz="2500"/>
          </a:p>
          <a:p>
            <a:pPr marL="0" indent="0">
              <a:buNone/>
            </a:pPr>
            <a:r>
              <a:rPr lang="en-US" altLang="zh-CN" sz="2500"/>
              <a:t>H2a (Partial Support): Higher influence (PageRank) in Co-Benefit network </a:t>
            </a:r>
            <a:r>
              <a:rPr lang="en-US" altLang="en-US" sz="2500"/>
              <a:t>→</a:t>
            </a:r>
            <a:r>
              <a:rPr lang="en-US" altLang="zh-CN" sz="2500"/>
              <a:t> Positive immediate equity impact.</a:t>
            </a:r>
            <a:endParaRPr lang="en-US" altLang="zh-CN" sz="2500"/>
          </a:p>
          <a:p>
            <a:pPr marL="0" indent="0">
              <a:buNone/>
            </a:pPr>
            <a:r>
              <a:rPr lang="en-US" altLang="zh-CN" sz="2500"/>
              <a:t>H2b (Supported): Higher prominence (Degree/PageRank) in Counter-Benefit network </a:t>
            </a:r>
            <a:r>
              <a:rPr lang="en-US" altLang="en-US" sz="2500"/>
              <a:t>→</a:t>
            </a:r>
            <a:r>
              <a:rPr lang="en-US" altLang="zh-CN" sz="2500"/>
              <a:t> Negative immediate equity impact.</a:t>
            </a:r>
            <a:endParaRPr lang="en-US" altLang="zh-CN" sz="2500"/>
          </a:p>
          <a:p>
            <a:pPr marL="0" indent="0">
              <a:buNone/>
            </a:pPr>
            <a:endParaRPr lang="en-US" altLang="zh-CN" sz="25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Empirical Analysis of the Banking Industry</a:t>
            </a:r>
            <a:endParaRPr lang="en-US" altLang="zh-CN"/>
          </a:p>
        </p:txBody>
      </p:sp>
      <p:pic>
        <p:nvPicPr>
          <p:cNvPr id="5" name="内容占位符 4"/>
          <p:cNvPicPr>
            <a:picLocks noChangeAspect="1"/>
          </p:cNvPicPr>
          <p:nvPr>
            <p:ph idx="1"/>
          </p:nvPr>
        </p:nvPicPr>
        <p:blipFill>
          <a:blip r:embed="rId1"/>
          <a:stretch>
            <a:fillRect/>
          </a:stretch>
        </p:blipFill>
        <p:spPr>
          <a:xfrm>
            <a:off x="1894840" y="3827780"/>
            <a:ext cx="8074025" cy="2764790"/>
          </a:xfrm>
          <a:prstGeom prst="rect">
            <a:avLst/>
          </a:prstGeom>
        </p:spPr>
      </p:pic>
      <p:sp>
        <p:nvSpPr>
          <p:cNvPr id="3" name="内容占位符 2"/>
          <p:cNvSpPr>
            <a:spLocks noGrp="1"/>
          </p:cNvSpPr>
          <p:nvPr/>
        </p:nvSpPr>
        <p:spPr>
          <a:xfrm>
            <a:off x="838200" y="1825625"/>
            <a:ext cx="10515600" cy="28346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500">
                <a:sym typeface="+mn-ea"/>
              </a:rPr>
              <a:t>H3: Impact Timing &amp; Duration</a:t>
            </a:r>
            <a:endParaRPr lang="en-US" altLang="zh-CN" sz="2500"/>
          </a:p>
          <a:p>
            <a:pPr marL="0" indent="0">
              <a:buNone/>
            </a:pPr>
            <a:r>
              <a:rPr lang="en-US" altLang="zh-CN" sz="2500">
                <a:sym typeface="+mn-ea"/>
              </a:rPr>
              <a:t>H3a (Supported): Counter-Benefit impact materializes Faster (shorter ‘wear-in’ time).</a:t>
            </a:r>
            <a:endParaRPr lang="en-US" altLang="zh-CN" sz="2500"/>
          </a:p>
          <a:p>
            <a:pPr marL="0" indent="0">
              <a:buNone/>
            </a:pPr>
            <a:r>
              <a:rPr lang="en-US" altLang="zh-CN" sz="2500">
                <a:sym typeface="+mn-ea"/>
              </a:rPr>
              <a:t>H3b (Supported): Counter-Benefit impact Lasts Longer (longer ‘wear-out’ time).</a:t>
            </a:r>
            <a:endParaRPr lang="en-US" altLang="zh-CN" sz="25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Other Empirical Analysis</a:t>
            </a:r>
            <a:endParaRPr lang="en-US" altLang="zh-CN"/>
          </a:p>
        </p:txBody>
      </p:sp>
      <p:sp>
        <p:nvSpPr>
          <p:cNvPr id="4" name="内容占位符 3"/>
          <p:cNvSpPr>
            <a:spLocks noGrp="1"/>
          </p:cNvSpPr>
          <p:nvPr>
            <p:ph idx="1"/>
          </p:nvPr>
        </p:nvSpPr>
        <p:spPr/>
        <p:txBody>
          <a:bodyPr>
            <a:normAutofit/>
          </a:bodyPr>
          <a:p>
            <a:pPr marL="0" indent="0">
              <a:buNone/>
            </a:pPr>
            <a:r>
              <a:rPr lang="en-US" altLang="zh-CN" sz="2500" b="1"/>
              <a:t>Roubustness check</a:t>
            </a:r>
            <a:endParaRPr lang="en-US" altLang="zh-CN" sz="2500" b="1"/>
          </a:p>
          <a:p>
            <a:pPr marL="0" indent="0">
              <a:buNone/>
            </a:pPr>
            <a:r>
              <a:rPr lang="en-US" altLang="zh-CN" sz="2500"/>
              <a:t>Including Additional Firm Centrality Measures, Enlarging Time Window of Network Construction, Filtering out News on Market Movement, The News Outbreak in December 2013, Alternative Econometric Models</a:t>
            </a:r>
            <a:endParaRPr lang="en-US" altLang="zh-CN" sz="2500" b="1"/>
          </a:p>
          <a:p>
            <a:pPr marL="0" indent="0">
              <a:buNone/>
            </a:pPr>
            <a:r>
              <a:rPr lang="en-US" altLang="zh-CN" sz="2500" b="1"/>
              <a:t>Extending to The Entire Dataset</a:t>
            </a:r>
            <a:endParaRPr lang="en-US" altLang="zh-CN" sz="2500" b="1"/>
          </a:p>
          <a:p>
            <a:pPr marL="0" indent="0">
              <a:buNone/>
            </a:pPr>
            <a:r>
              <a:rPr lang="en-US" altLang="zh-CN" sz="2500"/>
              <a:t>Performance across Industries,  Impact of News Quantity</a:t>
            </a:r>
            <a:endParaRPr lang="en-US" altLang="zh-CN" sz="2500"/>
          </a:p>
          <a:p>
            <a:pPr marL="0" indent="0">
              <a:buNone/>
            </a:pPr>
            <a:r>
              <a:rPr lang="en-US" altLang="zh-CN" sz="2500" b="1"/>
              <a:t>Improvement over Stable Networks</a:t>
            </a:r>
            <a:endParaRPr lang="en-US" altLang="zh-CN" sz="25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Trading Simulation</a:t>
            </a:r>
            <a:endParaRPr lang="en-US" altLang="zh-CN"/>
          </a:p>
        </p:txBody>
      </p:sp>
      <p:sp>
        <p:nvSpPr>
          <p:cNvPr id="4" name="内容占位符 3"/>
          <p:cNvSpPr>
            <a:spLocks noGrp="1"/>
          </p:cNvSpPr>
          <p:nvPr>
            <p:ph idx="1"/>
          </p:nvPr>
        </p:nvSpPr>
        <p:spPr/>
        <p:txBody>
          <a:bodyPr>
            <a:normAutofit/>
          </a:bodyPr>
          <a:p>
            <a:r>
              <a:rPr lang="en-US" altLang="zh-CN" sz="2500"/>
              <a:t>We conduct investment simulations on 300 stocks in the CSI 300 index in the second half of 2013, which is characterized by a relatively bearish market environment.</a:t>
            </a:r>
            <a:endParaRPr lang="en-US" altLang="zh-CN" sz="2500"/>
          </a:p>
          <a:p>
            <a:r>
              <a:rPr lang="en-US" altLang="zh-CN" sz="2500"/>
              <a:t>The results illustrate the practical value of the proposed networks, which should be exploited by investors.</a:t>
            </a:r>
            <a:endParaRPr lang="en-US" altLang="zh-CN" sz="2500"/>
          </a:p>
        </p:txBody>
      </p:sp>
      <p:pic>
        <p:nvPicPr>
          <p:cNvPr id="3" name="图片 2"/>
          <p:cNvPicPr>
            <a:picLocks noChangeAspect="1"/>
          </p:cNvPicPr>
          <p:nvPr/>
        </p:nvPicPr>
        <p:blipFill>
          <a:blip r:embed="rId1"/>
          <a:stretch>
            <a:fillRect/>
          </a:stretch>
        </p:blipFill>
        <p:spPr>
          <a:xfrm>
            <a:off x="0" y="4215130"/>
            <a:ext cx="12230100" cy="23336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Implications</a:t>
            </a:r>
            <a:endParaRPr lang="en-US" altLang="zh-CN"/>
          </a:p>
        </p:txBody>
      </p:sp>
      <p:sp>
        <p:nvSpPr>
          <p:cNvPr id="3" name="内容占位符 2"/>
          <p:cNvSpPr>
            <a:spLocks noGrp="1"/>
          </p:cNvSpPr>
          <p:nvPr>
            <p:ph idx="1"/>
          </p:nvPr>
        </p:nvSpPr>
        <p:spPr/>
        <p:txBody>
          <a:bodyPr>
            <a:normAutofit lnSpcReduction="10000"/>
          </a:bodyPr>
          <a:p>
            <a:pPr marL="0" indent="0">
              <a:buNone/>
            </a:pPr>
            <a:r>
              <a:rPr lang="en-US" altLang="zh-CN" sz="2500" b="1"/>
              <a:t>Theortical Implications:</a:t>
            </a:r>
            <a:endParaRPr lang="en-US" altLang="zh-CN" sz="2500" b="1"/>
          </a:p>
          <a:p>
            <a:r>
              <a:rPr lang="en-US" altLang="zh-CN" sz="2500"/>
              <a:t>First, our study proposes an innovative approach to deciphering firms’ competitive environment from news through co-/counter-benefit networks.</a:t>
            </a:r>
            <a:endParaRPr lang="en-US" altLang="zh-CN" sz="2500"/>
          </a:p>
          <a:p>
            <a:r>
              <a:rPr lang="en-US" altLang="zh-CN" sz="2500"/>
              <a:t>Second, this paper shows that the news-induced networks have an impact on financial market through investors’ perception and attention. </a:t>
            </a:r>
            <a:endParaRPr lang="en-US" altLang="zh-CN" sz="2500"/>
          </a:p>
          <a:p>
            <a:pPr marL="0" indent="0">
              <a:buNone/>
            </a:pPr>
            <a:r>
              <a:rPr lang="en-US" altLang="zh-CN" sz="2500" b="1">
                <a:sym typeface="+mn-ea"/>
              </a:rPr>
              <a:t>Practical Implications:</a:t>
            </a:r>
            <a:endParaRPr lang="en-US" altLang="zh-CN" sz="2500"/>
          </a:p>
          <a:p>
            <a:r>
              <a:rPr lang="en-US" altLang="zh-CN" sz="2500">
                <a:sym typeface="+mn-ea"/>
              </a:rPr>
              <a:t>First, it reveals that co-/counter-benefit networks have predictive power for firm equity value. </a:t>
            </a:r>
            <a:endParaRPr lang="en-US" altLang="zh-CN" sz="2500"/>
          </a:p>
          <a:p>
            <a:r>
              <a:rPr lang="en-US" altLang="zh-CN" sz="2500">
                <a:sym typeface="+mn-ea"/>
              </a:rPr>
              <a:t>Second, the co-/counter-benefit networks may also be used to understand the structure of economy.</a:t>
            </a:r>
            <a:endParaRPr lang="en-US" altLang="zh-CN" sz="2500"/>
          </a:p>
          <a:p>
            <a:endParaRPr lang="en-US" altLang="zh-CN" sz="25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Conclusions and Discussions</a:t>
            </a:r>
            <a:endParaRPr lang="zh-CN" altLang="en-US"/>
          </a:p>
        </p:txBody>
      </p:sp>
      <p:sp>
        <p:nvSpPr>
          <p:cNvPr id="3" name="内容占位符 2"/>
          <p:cNvSpPr>
            <a:spLocks noGrp="1"/>
          </p:cNvSpPr>
          <p:nvPr>
            <p:ph idx="1"/>
          </p:nvPr>
        </p:nvSpPr>
        <p:spPr>
          <a:xfrm>
            <a:off x="838200" y="1825625"/>
            <a:ext cx="10515600" cy="3923030"/>
          </a:xfrm>
        </p:spPr>
        <p:txBody>
          <a:bodyPr>
            <a:normAutofit lnSpcReduction="10000"/>
          </a:bodyPr>
          <a:p>
            <a:r>
              <a:rPr lang="en-US" altLang="zh-CN" sz="2500" b="1">
                <a:sym typeface="+mn-ea"/>
              </a:rPr>
              <a:t>Conclusions</a:t>
            </a:r>
            <a:r>
              <a:rPr lang="en-US" altLang="zh-CN" sz="2500">
                <a:sym typeface="+mn-ea"/>
              </a:rPr>
              <a:t>: we develop an approach to extract co-/counter-benefit networks from news that are semantically relevant to firm competitive environment and show the impact of news-induced dynamic networks on firm equity value.</a:t>
            </a:r>
            <a:endParaRPr lang="en-US" altLang="zh-CN" sz="2500"/>
          </a:p>
          <a:p>
            <a:r>
              <a:rPr lang="en-US" altLang="zh-CN" sz="2500" b="1"/>
              <a:t>Discussions: </a:t>
            </a:r>
            <a:r>
              <a:rPr lang="en-US" altLang="zh-CN" sz="2500"/>
              <a:t>I don’t think it’s necessary to emphasize whether this paper belongs to design science or economics. In reality, </a:t>
            </a:r>
            <a:r>
              <a:rPr lang="en-US" altLang="zh-CN" sz="2500">
                <a:solidFill>
                  <a:srgbClr val="FF0000"/>
                </a:solidFill>
              </a:rPr>
              <a:t>This demonstrates that the boundaries between design science and economics are gradually becoming blurred</a:t>
            </a:r>
            <a:r>
              <a:rPr lang="en-US" altLang="zh-CN" sz="2500"/>
              <a:t>. If it is indeed necessary to emphasize the boundary between design science and economics, then this article primarily belongs to economics; </a:t>
            </a:r>
            <a:r>
              <a:rPr lang="en-US" altLang="zh-CN" sz="2500">
                <a:solidFill>
                  <a:srgbClr val="FF0000"/>
                </a:solidFill>
              </a:rPr>
              <a:t>the design component merely adds four independent variables to the economic model.</a:t>
            </a:r>
            <a:endParaRPr lang="en-US" altLang="zh-CN" sz="2500">
              <a:solidFill>
                <a:srgbClr val="FF0000"/>
              </a:solidFill>
            </a:endParaRPr>
          </a:p>
        </p:txBody>
      </p:sp>
      <p:sp>
        <p:nvSpPr>
          <p:cNvPr id="4" name="文本框 3"/>
          <p:cNvSpPr txBox="1"/>
          <p:nvPr/>
        </p:nvSpPr>
        <p:spPr>
          <a:xfrm>
            <a:off x="838200" y="5655310"/>
            <a:ext cx="10376535" cy="1198880"/>
          </a:xfrm>
          <a:prstGeom prst="rect">
            <a:avLst/>
          </a:prstGeom>
          <a:noFill/>
        </p:spPr>
        <p:txBody>
          <a:bodyPr wrap="square" rtlCol="0">
            <a:spAutoFit/>
          </a:bodyPr>
          <a:p>
            <a:r>
              <a:rPr lang="en-US" altLang="zh-CN"/>
              <a:t>Jiaqi Zhou, Qingpeng Zhang, Sijia Zhou, </a:t>
            </a:r>
            <a:r>
              <a:rPr lang="en-US" altLang="zh-CN" b="1"/>
              <a:t>Xin Li</a:t>
            </a:r>
            <a:r>
              <a:rPr lang="en-US" altLang="zh-CN"/>
              <a:t>, and X. Michael Zhang " Unintended Emotional Effects of Online Health Communities: A Text Mining-Supported Empirical Study," MIS Quarterly, 2023, 47(1), 195-226</a:t>
            </a:r>
            <a:endParaRPr lang="en-US" altLang="zh-CN"/>
          </a:p>
          <a:p>
            <a:r>
              <a:rPr lang="en-US" altLang="zh-CN"/>
              <a:t>Yang, Yi, et al. "Unlocking the Power of Voice for Financial Risk Prediction: A Theory-Driven Deep Learning Design Approach." Mis Quarterly 47.1 (2023).</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701675" y="1122680"/>
            <a:ext cx="10467975" cy="2387600"/>
          </a:xfrm>
        </p:spPr>
        <p:txBody>
          <a:bodyPr/>
          <a:p>
            <a:r>
              <a:rPr lang="en-US" altLang="zh-CN"/>
              <a:t>Appendix A: Extensions on Large Language Models</a:t>
            </a:r>
            <a:endParaRPr lang="en-US" altLang="zh-CN"/>
          </a:p>
        </p:txBody>
      </p:sp>
      <p:sp>
        <p:nvSpPr>
          <p:cNvPr id="3" name="副标题 2"/>
          <p:cNvSpPr>
            <a:spLocks noGrp="1"/>
          </p:cNvSpPr>
          <p:nvPr>
            <p:ph type="subTitle" idx="1"/>
          </p:nvPr>
        </p:nvSpPr>
        <p:spPr/>
        <p:txBody>
          <a:bodyPr/>
          <a:p>
            <a:r>
              <a:rPr lang="en-US" altLang="zh-CN">
                <a:sym typeface="+mn-ea"/>
              </a:rPr>
              <a:t>Charles Tian</a:t>
            </a:r>
            <a:endParaRPr lang="en-US" altLang="zh-CN"/>
          </a:p>
          <a:p>
            <a:r>
              <a:rPr lang="en-US" altLang="zh-CN">
                <a:sym typeface="+mn-ea"/>
              </a:rPr>
              <a:t>Hefei University of Technology</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 Graph Retrieval-Augmented Generation</a:t>
            </a:r>
            <a:endParaRPr lang="en-US" altLang="zh-CN"/>
          </a:p>
        </p:txBody>
      </p:sp>
      <p:sp>
        <p:nvSpPr>
          <p:cNvPr id="3" name="内容占位符 2"/>
          <p:cNvSpPr>
            <a:spLocks noGrp="1"/>
          </p:cNvSpPr>
          <p:nvPr>
            <p:ph idx="1"/>
          </p:nvPr>
        </p:nvSpPr>
        <p:spPr>
          <a:xfrm>
            <a:off x="838200" y="5782310"/>
            <a:ext cx="10515600" cy="744855"/>
          </a:xfrm>
        </p:spPr>
        <p:txBody>
          <a:bodyPr/>
          <a:p>
            <a:pPr marL="0" indent="0">
              <a:buNone/>
            </a:pPr>
            <a:r>
              <a:rPr lang="en-US" altLang="zh-CN" sz="1400">
                <a:sym typeface="+mn-ea"/>
              </a:rPr>
              <a:t>[1] From Local to Global: A Graph RAG Approach to Query-Focused Summarization</a:t>
            </a:r>
            <a:endParaRPr lang="en-US" altLang="zh-CN" sz="1400"/>
          </a:p>
          <a:p>
            <a:pPr marL="0" indent="0">
              <a:buNone/>
            </a:pPr>
            <a:r>
              <a:rPr lang="en-US" altLang="zh-CN" sz="1400"/>
              <a:t>[2] A Survey of Graph Retrieval-Augmented Generation for Customized Large Language Models</a:t>
            </a:r>
            <a:endParaRPr lang="en-US" altLang="zh-CN" sz="1400"/>
          </a:p>
          <a:p>
            <a:endParaRPr lang="en-US" altLang="zh-CN" sz="1400"/>
          </a:p>
        </p:txBody>
      </p:sp>
      <p:pic>
        <p:nvPicPr>
          <p:cNvPr id="4" name="图片 3"/>
          <p:cNvPicPr>
            <a:picLocks noChangeAspect="1"/>
          </p:cNvPicPr>
          <p:nvPr/>
        </p:nvPicPr>
        <p:blipFill>
          <a:blip r:embed="rId1"/>
          <a:stretch>
            <a:fillRect/>
          </a:stretch>
        </p:blipFill>
        <p:spPr>
          <a:xfrm>
            <a:off x="2566670" y="1390015"/>
            <a:ext cx="6722110" cy="39643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 Human-AI Collaboration</a:t>
            </a:r>
            <a:endParaRPr lang="en-US" altLang="zh-CN"/>
          </a:p>
        </p:txBody>
      </p:sp>
      <p:sp>
        <p:nvSpPr>
          <p:cNvPr id="3" name="内容占位符 2"/>
          <p:cNvSpPr>
            <a:spLocks noGrp="1"/>
          </p:cNvSpPr>
          <p:nvPr>
            <p:ph idx="1"/>
          </p:nvPr>
        </p:nvSpPr>
        <p:spPr/>
        <p:txBody>
          <a:bodyPr>
            <a:normAutofit fontScale="60000"/>
          </a:bodyPr>
          <a:p>
            <a:pPr marL="0" indent="0">
              <a:buNone/>
            </a:pPr>
            <a:r>
              <a:rPr lang="en-US" altLang="zh-CN" b="1"/>
              <a:t>IS</a:t>
            </a:r>
            <a:endParaRPr lang="en-US" altLang="zh-CN" b="1"/>
          </a:p>
          <a:p>
            <a:pPr marL="0" indent="0">
              <a:buNone/>
            </a:pPr>
            <a:r>
              <a:rPr lang="en-US" altLang="zh-CN" sz="1800"/>
              <a:t>[3] Wang, Wen, Mochen Yang, and Tianshu Sun. "Human-AI co-creation in product ideation: The dual view of quality and diversity." Available at SSRN 4668241 (2023).</a:t>
            </a:r>
            <a:endParaRPr lang="en-US" altLang="zh-CN" sz="1800"/>
          </a:p>
          <a:p>
            <a:pPr marL="0" indent="0">
              <a:buNone/>
            </a:pPr>
            <a:r>
              <a:rPr lang="en-US" altLang="zh-CN" sz="1800"/>
              <a:t>[4] Zhou, Eric, and Dokyun Lee. "Generative artificial intelligence, human creativity, and art." PNAS nexus 3.3 (2024): pgae052.</a:t>
            </a:r>
            <a:endParaRPr lang="en-US" altLang="zh-CN" sz="1800"/>
          </a:p>
          <a:p>
            <a:pPr marL="0" indent="0">
              <a:buNone/>
            </a:pPr>
            <a:r>
              <a:rPr lang="en-US" altLang="zh-CN" sz="1800"/>
              <a:t>[5] Chen, Zenan, and Jason Chan. "Large language model in creative work: The role of collaboration modality and user expertise." Management Science 70.12 (2024): 9101-9117.</a:t>
            </a:r>
            <a:endParaRPr lang="en-US" altLang="zh-CN" sz="1800"/>
          </a:p>
          <a:p>
            <a:pPr marL="0" indent="0">
              <a:buNone/>
            </a:pPr>
            <a:r>
              <a:rPr lang="en-US" altLang="zh-CN" sz="1800"/>
              <a:t>[6] Zhao, Weihong, Wen Wang, and Siva Viswanathan. "Spillover effects of generative AI on human-generated content creation: Evidence from a crowd-sourcing design platform." Available at SSRN 4693181 (2024).</a:t>
            </a:r>
            <a:endParaRPr lang="en-US" altLang="zh-CN" sz="1800"/>
          </a:p>
          <a:p>
            <a:pPr marL="0" indent="0">
              <a:buNone/>
            </a:pPr>
            <a:r>
              <a:rPr lang="en-US" altLang="zh-CN" sz="1800"/>
              <a:t>[7] Lu, Tian, and Yingjie Zhang. "1+ 1&gt; 2? Information, humans, and machines." Information Systems Research 36.1 (2025): 394-418.</a:t>
            </a:r>
            <a:endParaRPr lang="en-US" altLang="zh-CN" sz="1800"/>
          </a:p>
          <a:p>
            <a:pPr marL="0" indent="0">
              <a:buNone/>
            </a:pPr>
            <a:r>
              <a:rPr lang="en-US" altLang="zh-CN" b="1"/>
              <a:t>CS</a:t>
            </a:r>
            <a:endParaRPr lang="en-US" altLang="zh-CN" b="1"/>
          </a:p>
          <a:p>
            <a:pPr marL="0" indent="0">
              <a:buNone/>
            </a:pPr>
            <a:r>
              <a:rPr lang="en-US" altLang="zh-CN" sz="1800"/>
              <a:t>[8] Padmakumar, Vishakh, and He He. "Does writing with language models reduce content diversity?." arXiv preprint arXiv:2309.05196 (2023).</a:t>
            </a:r>
            <a:endParaRPr lang="en-US" altLang="zh-CN" sz="1800"/>
          </a:p>
          <a:p>
            <a:pPr marL="0" indent="0">
              <a:buNone/>
            </a:pPr>
            <a:r>
              <a:rPr lang="en-US" altLang="zh-CN" sz="1800"/>
              <a:t>[9] Ding, Zijian, et al. "Harnessing the power of LLMs: Evaluating human-AI text co-creation through the lens of news headline generation." arXiv preprint arXiv:2310.10706 (2023).</a:t>
            </a:r>
            <a:endParaRPr lang="en-US" altLang="zh-CN" sz="1800"/>
          </a:p>
          <a:p>
            <a:pPr marL="0" indent="0">
              <a:buNone/>
            </a:pPr>
            <a:r>
              <a:rPr lang="en-US" altLang="zh-CN" sz="1800"/>
              <a:t>[10] Li, Zhuoyan, et al. "How Does the Disclosure of AI Assistance Affect the Perceptions of Writing?." arXiv preprint arXiv:2410.04545 (2024).</a:t>
            </a:r>
            <a:endParaRPr lang="en-US" altLang="zh-CN" sz="1800"/>
          </a:p>
          <a:p>
            <a:pPr marL="0" indent="0">
              <a:buNone/>
            </a:pPr>
            <a:r>
              <a:rPr lang="en-US" altLang="zh-CN" b="1"/>
              <a:t>HCI(Human-Computer Interaction)</a:t>
            </a:r>
            <a:endParaRPr lang="en-US" altLang="zh-CN" b="1"/>
          </a:p>
          <a:p>
            <a:pPr marL="0" indent="0">
              <a:buNone/>
            </a:pPr>
            <a:r>
              <a:rPr lang="en-US" altLang="zh-CN" sz="1800"/>
              <a:t>[11] Ding, Zijian, and Joel Chan. "Mapping the design space of interactions in human-AI text co-creation tasks." arXiv preprint arXiv:2303.06430 (2023).</a:t>
            </a:r>
            <a:endParaRPr lang="en-US" altLang="zh-CN" sz="1800"/>
          </a:p>
          <a:p>
            <a:pPr marL="0" indent="0">
              <a:buNone/>
            </a:pPr>
            <a:r>
              <a:rPr lang="en-US" altLang="zh-CN" sz="1800"/>
              <a:t>[12] Lee, Mina, Percy Liang, and Qian Yang. "Coauthor: Designing a human-ai collaborative writing dataset for exploring language model capabilities." Proceedings of the 2022 CHI conference on human factors in computing systems. 2022.</a:t>
            </a:r>
            <a:endParaRPr lang="en-US" altLang="zh-CN"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Authors</a:t>
            </a:r>
            <a:endParaRPr lang="en-US" altLang="zh-CN"/>
          </a:p>
        </p:txBody>
      </p:sp>
      <p:pic>
        <p:nvPicPr>
          <p:cNvPr id="4" name="图片 3"/>
          <p:cNvPicPr>
            <a:picLocks noChangeAspect="1"/>
          </p:cNvPicPr>
          <p:nvPr/>
        </p:nvPicPr>
        <p:blipFill>
          <a:blip r:embed="rId1"/>
          <a:stretch>
            <a:fillRect/>
          </a:stretch>
        </p:blipFill>
        <p:spPr>
          <a:xfrm>
            <a:off x="308610" y="1691005"/>
            <a:ext cx="5301615" cy="2968625"/>
          </a:xfrm>
          <a:prstGeom prst="rect">
            <a:avLst/>
          </a:prstGeom>
        </p:spPr>
      </p:pic>
      <p:pic>
        <p:nvPicPr>
          <p:cNvPr id="5" name="图片 4"/>
          <p:cNvPicPr>
            <a:picLocks noChangeAspect="1"/>
          </p:cNvPicPr>
          <p:nvPr/>
        </p:nvPicPr>
        <p:blipFill>
          <a:blip r:embed="rId2"/>
          <a:stretch>
            <a:fillRect/>
          </a:stretch>
        </p:blipFill>
        <p:spPr>
          <a:xfrm>
            <a:off x="5973445" y="969010"/>
            <a:ext cx="5934710" cy="4919980"/>
          </a:xfrm>
          <a:prstGeom prst="rect">
            <a:avLst/>
          </a:prstGeom>
        </p:spPr>
      </p:pic>
      <p:pic>
        <p:nvPicPr>
          <p:cNvPr id="6" name="图片 5"/>
          <p:cNvPicPr>
            <a:picLocks noChangeAspect="1"/>
          </p:cNvPicPr>
          <p:nvPr/>
        </p:nvPicPr>
        <p:blipFill>
          <a:blip r:embed="rId3"/>
          <a:stretch>
            <a:fillRect/>
          </a:stretch>
        </p:blipFill>
        <p:spPr>
          <a:xfrm>
            <a:off x="2381885" y="1647825"/>
            <a:ext cx="6565265" cy="4784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 Interesting Applications of LLMs</a:t>
            </a:r>
            <a:endParaRPr lang="en-US" altLang="zh-CN"/>
          </a:p>
        </p:txBody>
      </p:sp>
      <p:sp>
        <p:nvSpPr>
          <p:cNvPr id="3" name="内容占位符 2"/>
          <p:cNvSpPr>
            <a:spLocks noGrp="1"/>
          </p:cNvSpPr>
          <p:nvPr>
            <p:ph idx="1"/>
          </p:nvPr>
        </p:nvSpPr>
        <p:spPr>
          <a:xfrm>
            <a:off x="838200" y="4822825"/>
            <a:ext cx="10515600" cy="1739265"/>
          </a:xfrm>
        </p:spPr>
        <p:txBody>
          <a:bodyPr>
            <a:normAutofit fontScale="50000"/>
          </a:bodyPr>
          <a:p>
            <a:pPr marL="0" indent="0">
              <a:buNone/>
            </a:pPr>
            <a:r>
              <a:rPr lang="en-US" altLang="zh-CN"/>
              <a:t>[13] Cui, Jiaxi, et al. "Machine mindset: An mbti exploration of large language models." arXiv preprint arXiv:2312.12999 (2023).</a:t>
            </a:r>
            <a:endParaRPr lang="en-US" altLang="zh-CN"/>
          </a:p>
          <a:p>
            <a:pPr marL="0" indent="0">
              <a:buNone/>
            </a:pPr>
            <a:r>
              <a:rPr lang="en-US" altLang="zh-CN"/>
              <a:t>[14] Cheng, Liying, Xingxuan Li, and Lidong Bing. "Is gpt-4 a good data analyst?." arXiv preprint arXiv:2305.15038 (2023).</a:t>
            </a:r>
            <a:endParaRPr lang="en-US" altLang="zh-CN"/>
          </a:p>
          <a:p>
            <a:pPr marL="0" indent="0">
              <a:buNone/>
            </a:pPr>
            <a:r>
              <a:rPr lang="en-US" altLang="zh-CN"/>
              <a:t>[15] Lu, Junyu, et al. "Towards comprehensive detection of chinese harmful memes." Advances in Neural Information Processing Systems 37 (2024): 13302-13320.</a:t>
            </a:r>
            <a:endParaRPr lang="en-US" altLang="zh-CN"/>
          </a:p>
          <a:p>
            <a:pPr marL="0" indent="0">
              <a:buNone/>
            </a:pPr>
            <a:r>
              <a:rPr lang="en-US" altLang="zh-CN"/>
              <a:t>[16] Ma, Weiyu, et al. "Large language models play starcraft ii: Benchmarks and a chain of summarization approach." Advances in Neural Information Processing Systems 37 (2024): 133386-133442.</a:t>
            </a:r>
            <a:endParaRPr lang="en-US" altLang="zh-CN"/>
          </a:p>
        </p:txBody>
      </p:sp>
      <p:pic>
        <p:nvPicPr>
          <p:cNvPr id="4" name="图片 3"/>
          <p:cNvPicPr>
            <a:picLocks noChangeAspect="1"/>
          </p:cNvPicPr>
          <p:nvPr/>
        </p:nvPicPr>
        <p:blipFill>
          <a:blip r:embed="rId1"/>
          <a:stretch>
            <a:fillRect/>
          </a:stretch>
        </p:blipFill>
        <p:spPr>
          <a:xfrm>
            <a:off x="2932430" y="1282700"/>
            <a:ext cx="6246495" cy="3241675"/>
          </a:xfrm>
          <a:prstGeom prst="rect">
            <a:avLst/>
          </a:prstGeom>
        </p:spPr>
      </p:pic>
      <p:pic>
        <p:nvPicPr>
          <p:cNvPr id="5" name="图片 4"/>
          <p:cNvPicPr>
            <a:picLocks noChangeAspect="1"/>
          </p:cNvPicPr>
          <p:nvPr/>
        </p:nvPicPr>
        <p:blipFill>
          <a:blip r:embed="rId2"/>
          <a:stretch>
            <a:fillRect/>
          </a:stretch>
        </p:blipFill>
        <p:spPr>
          <a:xfrm>
            <a:off x="1688465" y="2192655"/>
            <a:ext cx="8550910" cy="2405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4 </a:t>
            </a:r>
            <a:r>
              <a:rPr lang="en-US" altLang="zh-CN">
                <a:sym typeface="+mn-ea"/>
              </a:rPr>
              <a:t>Cutting-Edge </a:t>
            </a:r>
            <a:r>
              <a:rPr lang="en-US" altLang="zh-CN">
                <a:sym typeface="+mn-ea"/>
              </a:rPr>
              <a:t>LLM </a:t>
            </a:r>
            <a:r>
              <a:rPr lang="en-US" altLang="zh-CN">
                <a:sym typeface="+mn-ea"/>
              </a:rPr>
              <a:t>Design Studies in IS</a:t>
            </a:r>
            <a:endParaRPr lang="en-US" altLang="zh-CN"/>
          </a:p>
        </p:txBody>
      </p:sp>
      <p:sp>
        <p:nvSpPr>
          <p:cNvPr id="3" name="内容占位符 2"/>
          <p:cNvSpPr>
            <a:spLocks noGrp="1"/>
          </p:cNvSpPr>
          <p:nvPr>
            <p:ph idx="1"/>
          </p:nvPr>
        </p:nvSpPr>
        <p:spPr/>
        <p:txBody>
          <a:bodyPr>
            <a:normAutofit/>
          </a:bodyPr>
          <a:p>
            <a:pPr marL="0" indent="0">
              <a:buNone/>
            </a:pPr>
            <a:r>
              <a:rPr lang="en-US" altLang="zh-CN" sz="1335"/>
              <a:t>[17] de Kok, Ties. "ChatGPT for textual analysis? How to use generative LLMs in accounting research." Management Science (2025).</a:t>
            </a:r>
            <a:endParaRPr lang="en-US" altLang="zh-CN" sz="1335"/>
          </a:p>
          <a:p>
            <a:pPr marL="0" indent="0">
              <a:buNone/>
            </a:pPr>
            <a:r>
              <a:rPr lang="en-US" altLang="zh-CN" sz="1335"/>
              <a:t>[18] Lopez-Lira, Alejandro, and Yuehua Tang. "Can chatgpt forecast stock price movements? return predictability and large language models." arXiv preprint arXiv:2304.07619 (2023).</a:t>
            </a:r>
            <a:endParaRPr lang="en-US" altLang="zh-CN" sz="1335"/>
          </a:p>
          <a:p>
            <a:pPr marL="0" indent="0">
              <a:buNone/>
            </a:pPr>
            <a:r>
              <a:rPr lang="en-US" altLang="zh-CN" sz="1335"/>
              <a:t>[19] Wang, Wen, Zhenyue Zhao, and Tianshu Sun. "Customizing large language models for business context: framework and experiments." arXiv preprint arXiv:2312.10225 (2023).</a:t>
            </a:r>
            <a:endParaRPr lang="en-US" altLang="zh-CN" sz="1335"/>
          </a:p>
          <a:p>
            <a:pPr marL="0" indent="0">
              <a:buNone/>
            </a:pPr>
            <a:r>
              <a:rPr lang="en-US" altLang="zh-CN" sz="1335"/>
              <a:t>[20] Sammon, David, et al. "Exploring the Potential of Large Language Models (LLMs) for Grounded Theorizing: A Human-in-the-Loop Configuration." (2024).</a:t>
            </a:r>
            <a:endParaRPr lang="en-US" altLang="zh-CN" sz="1335"/>
          </a:p>
          <a:p>
            <a:pPr marL="0" indent="0">
              <a:buNone/>
            </a:pPr>
            <a:r>
              <a:rPr lang="en-US" altLang="zh-CN" sz="1335"/>
              <a:t>[21] Zhou, Yaxian, et al. "Can ChatGPT perform a grounded theory approach to do risk analysis? An empirical study." Journal of Management Information Systems 41.4 (2024): 982-1015.</a:t>
            </a:r>
            <a:endParaRPr lang="en-US" altLang="zh-CN" sz="1335"/>
          </a:p>
          <a:p>
            <a:pPr marL="0" indent="0">
              <a:buNone/>
            </a:pPr>
            <a:r>
              <a:rPr lang="en-US" altLang="zh-CN" sz="1335"/>
              <a:t>[22] Siano, Federico. "The News in Earnings Announcement Disclosures: Capturing Word Context Using LLM Methods." Management Science (2025).</a:t>
            </a:r>
            <a:endParaRPr lang="en-US" altLang="zh-CN" sz="1335"/>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00355" y="1122680"/>
            <a:ext cx="11232515" cy="2387600"/>
          </a:xfrm>
        </p:spPr>
        <p:txBody>
          <a:bodyPr>
            <a:normAutofit/>
          </a:bodyPr>
          <a:p>
            <a:r>
              <a:rPr lang="en-US" altLang="zh-CN"/>
              <a:t>Appendix B: Extensions on Graph</a:t>
            </a:r>
            <a:endParaRPr lang="en-US" altLang="zh-CN"/>
          </a:p>
        </p:txBody>
      </p:sp>
      <p:sp>
        <p:nvSpPr>
          <p:cNvPr id="3" name="副标题 2"/>
          <p:cNvSpPr>
            <a:spLocks noGrp="1"/>
          </p:cNvSpPr>
          <p:nvPr>
            <p:ph type="subTitle" idx="1"/>
          </p:nvPr>
        </p:nvSpPr>
        <p:spPr/>
        <p:txBody>
          <a:bodyPr/>
          <a:p>
            <a:r>
              <a:rPr lang="en-US" altLang="zh-CN"/>
              <a:t>Charles Tian</a:t>
            </a:r>
            <a:endParaRPr lang="en-US" altLang="zh-CN"/>
          </a:p>
          <a:p>
            <a:r>
              <a:rPr lang="en-US" altLang="zh-CN"/>
              <a:t>Hefei University of Technology</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 LLM+G</a:t>
            </a:r>
            <a:r>
              <a:rPr lang="en-US" altLang="zh-CN"/>
              <a:t>raph</a:t>
            </a:r>
            <a:endParaRPr lang="en-US" altLang="zh-CN"/>
          </a:p>
        </p:txBody>
      </p:sp>
      <p:sp>
        <p:nvSpPr>
          <p:cNvPr id="5" name="文本框 4"/>
          <p:cNvSpPr txBox="1"/>
          <p:nvPr/>
        </p:nvSpPr>
        <p:spPr>
          <a:xfrm>
            <a:off x="784860" y="5659120"/>
            <a:ext cx="10958195" cy="1198880"/>
          </a:xfrm>
          <a:prstGeom prst="rect">
            <a:avLst/>
          </a:prstGeom>
          <a:noFill/>
        </p:spPr>
        <p:txBody>
          <a:bodyPr wrap="square" rtlCol="0">
            <a:spAutoFit/>
          </a:bodyPr>
          <a:p>
            <a:r>
              <a:rPr lang="en-US" altLang="zh-CN"/>
              <a:t>[1] Sun, Jiashuo, et al. "Think-on-graph: Deep and responsible reasoning of large language model on knowledge graph." arXiv preprint arXiv:2307.07697 (2023).</a:t>
            </a:r>
            <a:endParaRPr lang="en-US" altLang="zh-CN"/>
          </a:p>
          <a:p>
            <a:r>
              <a:rPr lang="en-US" altLang="zh-CN"/>
              <a:t>[2] Li, Yuhan, et al. "A survey of graph meets large language model: Progress and future directions." arXiv preprint arXiv:2311.12399 (2023).</a:t>
            </a:r>
            <a:endParaRPr lang="en-US" altLang="zh-CN"/>
          </a:p>
        </p:txBody>
      </p:sp>
      <p:pic>
        <p:nvPicPr>
          <p:cNvPr id="6" name="图片 5"/>
          <p:cNvPicPr>
            <a:picLocks noChangeAspect="1"/>
          </p:cNvPicPr>
          <p:nvPr/>
        </p:nvPicPr>
        <p:blipFill>
          <a:blip r:embed="rId1"/>
          <a:stretch>
            <a:fillRect/>
          </a:stretch>
        </p:blipFill>
        <p:spPr>
          <a:xfrm>
            <a:off x="2397760" y="1402080"/>
            <a:ext cx="6541770" cy="40544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 Graph Transformer</a:t>
            </a:r>
            <a:endParaRPr lang="en-US" altLang="zh-CN"/>
          </a:p>
        </p:txBody>
      </p:sp>
      <p:sp>
        <p:nvSpPr>
          <p:cNvPr id="3" name="内容占位符 2"/>
          <p:cNvSpPr>
            <a:spLocks noGrp="1"/>
          </p:cNvSpPr>
          <p:nvPr>
            <p:ph idx="1"/>
          </p:nvPr>
        </p:nvSpPr>
        <p:spPr/>
        <p:txBody>
          <a:bodyPr/>
          <a:p>
            <a:r>
              <a:rPr lang="en-US" altLang="zh-CN"/>
              <a:t>Graph Transformer Networks</a:t>
            </a:r>
            <a:endParaRPr lang="en-US" altLang="zh-CN"/>
          </a:p>
        </p:txBody>
      </p:sp>
      <p:pic>
        <p:nvPicPr>
          <p:cNvPr id="4" name="图片 3"/>
          <p:cNvPicPr>
            <a:picLocks noChangeAspect="1"/>
          </p:cNvPicPr>
          <p:nvPr/>
        </p:nvPicPr>
        <p:blipFill>
          <a:blip r:embed="rId1"/>
          <a:stretch>
            <a:fillRect/>
          </a:stretch>
        </p:blipFill>
        <p:spPr>
          <a:xfrm>
            <a:off x="2324100" y="2341245"/>
            <a:ext cx="7642225" cy="4189095"/>
          </a:xfrm>
          <a:prstGeom prst="rect">
            <a:avLst/>
          </a:prstGeom>
        </p:spPr>
      </p:pic>
      <p:sp>
        <p:nvSpPr>
          <p:cNvPr id="5" name="文本框 4"/>
          <p:cNvSpPr txBox="1"/>
          <p:nvPr/>
        </p:nvSpPr>
        <p:spPr>
          <a:xfrm>
            <a:off x="661670" y="6402070"/>
            <a:ext cx="11081385" cy="368300"/>
          </a:xfrm>
          <a:prstGeom prst="rect">
            <a:avLst/>
          </a:prstGeom>
          <a:noFill/>
        </p:spPr>
        <p:txBody>
          <a:bodyPr wrap="square" rtlCol="0">
            <a:spAutoFit/>
          </a:bodyPr>
          <a:p>
            <a:r>
              <a:rPr lang="en-US" altLang="zh-CN"/>
              <a:t>[3] Yun, Seongjun, et al. "Graph transformer networks." Advances in neural information processing systems 32 (2019).</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 Graph Transformer</a:t>
            </a:r>
            <a:endParaRPr lang="en-US" altLang="zh-CN"/>
          </a:p>
        </p:txBody>
      </p:sp>
      <p:sp>
        <p:nvSpPr>
          <p:cNvPr id="3" name="内容占位符 2"/>
          <p:cNvSpPr>
            <a:spLocks noGrp="1"/>
          </p:cNvSpPr>
          <p:nvPr>
            <p:ph idx="1"/>
          </p:nvPr>
        </p:nvSpPr>
        <p:spPr/>
        <p:txBody>
          <a:bodyPr>
            <a:normAutofit lnSpcReduction="10000"/>
          </a:bodyPr>
          <a:p>
            <a:pPr marL="0" indent="0">
              <a:buNone/>
            </a:pPr>
            <a:r>
              <a:rPr lang="en-US" altLang="zh-CN"/>
              <a:t>Pros:</a:t>
            </a:r>
            <a:endParaRPr lang="en-US" altLang="zh-CN"/>
          </a:p>
          <a:p>
            <a:r>
              <a:rPr lang="en-US" altLang="zh-CN"/>
              <a:t>Capturing long-range dependencies(Higher-order relationship)</a:t>
            </a:r>
            <a:endParaRPr lang="en-US" altLang="zh-CN"/>
          </a:p>
          <a:p>
            <a:r>
              <a:rPr lang="en-US" altLang="zh-CN"/>
              <a:t>Potentially Reduced Reliance on Explicit Graph Structure</a:t>
            </a:r>
            <a:endParaRPr lang="en-US" altLang="zh-CN"/>
          </a:p>
          <a:p>
            <a:pPr marL="0" indent="0">
              <a:buNone/>
            </a:pPr>
            <a:r>
              <a:rPr lang="en-US" altLang="zh-CN"/>
              <a:t>Cons:</a:t>
            </a:r>
            <a:endParaRPr lang="en-US" altLang="zh-CN"/>
          </a:p>
          <a:p>
            <a:r>
              <a:rPr lang="en-US" altLang="zh-CN"/>
              <a:t>High Computational Complexity</a:t>
            </a:r>
            <a:endParaRPr lang="en-US" altLang="zh-CN"/>
          </a:p>
          <a:p>
            <a:r>
              <a:rPr lang="en-US" altLang="zh-CN"/>
              <a:t>Need for Explicit Structural/Positional Encoding</a:t>
            </a:r>
            <a:endParaRPr lang="en-US" altLang="zh-CN"/>
          </a:p>
          <a:p>
            <a:endParaRPr lang="en-US" altLang="zh-CN"/>
          </a:p>
        </p:txBody>
      </p:sp>
      <p:sp>
        <p:nvSpPr>
          <p:cNvPr id="5" name="文本框 4"/>
          <p:cNvSpPr txBox="1"/>
          <p:nvPr/>
        </p:nvSpPr>
        <p:spPr>
          <a:xfrm>
            <a:off x="784860" y="6177280"/>
            <a:ext cx="10958195" cy="645160"/>
          </a:xfrm>
          <a:prstGeom prst="rect">
            <a:avLst/>
          </a:prstGeom>
          <a:noFill/>
        </p:spPr>
        <p:txBody>
          <a:bodyPr wrap="square" rtlCol="0">
            <a:spAutoFit/>
          </a:bodyPr>
          <a:p>
            <a:r>
              <a:rPr lang="en-US" altLang="zh-CN">
                <a:sym typeface="+mn-ea"/>
              </a:rPr>
              <a:t>[4] Min, Erxue, et al. “Transformer for graphs: An overview from architecture perspective.” arXiv preprint arXiv:2202.08455 (2022).</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3 Cutting-Edge Graph Studies in IS</a:t>
            </a:r>
            <a:endParaRPr lang="en-US" altLang="zh-CN"/>
          </a:p>
        </p:txBody>
      </p:sp>
      <p:sp>
        <p:nvSpPr>
          <p:cNvPr id="5" name="文本框 4"/>
          <p:cNvSpPr txBox="1"/>
          <p:nvPr/>
        </p:nvSpPr>
        <p:spPr>
          <a:xfrm>
            <a:off x="616585" y="5542915"/>
            <a:ext cx="10958195" cy="1198880"/>
          </a:xfrm>
          <a:prstGeom prst="rect">
            <a:avLst/>
          </a:prstGeom>
          <a:noFill/>
        </p:spPr>
        <p:txBody>
          <a:bodyPr wrap="square" rtlCol="0">
            <a:spAutoFit/>
          </a:bodyPr>
          <a:p>
            <a:r>
              <a:rPr lang="en-US" altLang="zh-CN"/>
              <a:t>[5] Lera, Sandro Claudio, and Yan Leng. "Beyond Pairwise Network Interactions: Implications for Information Centrality." Available at SSRN 4708802 (2024).</a:t>
            </a:r>
            <a:endParaRPr lang="en-US" altLang="zh-CN"/>
          </a:p>
          <a:p>
            <a:r>
              <a:rPr lang="en-US" altLang="zh-CN"/>
              <a:t>[6] Liu, Jing, et al. "Beyond Complements and Substitutes: A Graph Neural Network Approach for Collaborative Retail Sales Forecasting." Information Systems Research (2025).</a:t>
            </a:r>
            <a:endParaRPr lang="en-US" altLang="zh-CN"/>
          </a:p>
        </p:txBody>
      </p:sp>
      <p:pic>
        <p:nvPicPr>
          <p:cNvPr id="4" name="图片 3"/>
          <p:cNvPicPr>
            <a:picLocks noChangeAspect="1"/>
          </p:cNvPicPr>
          <p:nvPr/>
        </p:nvPicPr>
        <p:blipFill>
          <a:blip r:embed="rId1"/>
          <a:stretch>
            <a:fillRect/>
          </a:stretch>
        </p:blipFill>
        <p:spPr>
          <a:xfrm>
            <a:off x="2743835" y="1359535"/>
            <a:ext cx="6462395" cy="418338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Something Interesting</a:t>
            </a:r>
            <a:endParaRPr lang="en-US" altLang="zh-CN"/>
          </a:p>
        </p:txBody>
      </p:sp>
      <p:sp>
        <p:nvSpPr>
          <p:cNvPr id="3" name="内容占位符 2"/>
          <p:cNvSpPr>
            <a:spLocks noGrp="1"/>
          </p:cNvSpPr>
          <p:nvPr>
            <p:ph idx="1"/>
          </p:nvPr>
        </p:nvSpPr>
        <p:spPr/>
        <p:txBody>
          <a:bodyPr>
            <a:normAutofit lnSpcReduction="10000"/>
          </a:bodyPr>
          <a:p>
            <a:pPr marL="0" indent="0">
              <a:buNone/>
            </a:pPr>
            <a:r>
              <a:rPr lang="en-US" altLang="zh-CN"/>
              <a:t>In CS community, we now believe that graph construction is more important than improving the GNN model/architecture for two reasons:</a:t>
            </a:r>
            <a:endParaRPr lang="en-US" altLang="zh-CN"/>
          </a:p>
          <a:p>
            <a:pPr marL="0" indent="0">
              <a:buNone/>
            </a:pPr>
            <a:r>
              <a:rPr lang="en-US" altLang="zh-CN"/>
              <a:t>1. Our graph data quality is too poor because the dataset is too simplistic, too sparse, and suffers from several other issues such as false neighbor.</a:t>
            </a:r>
            <a:endParaRPr lang="en-US" altLang="zh-CN"/>
          </a:p>
          <a:p>
            <a:pPr marL="0" indent="0">
              <a:buNone/>
            </a:pPr>
            <a:r>
              <a:rPr lang="en-US" altLang="zh-CN"/>
              <a:t>2. Large language model serves as a higher-dimensional approach to understand the semantic of relations. OpenAI indicates that GPT-4.1 support up to 1 million tokens of context, which may demonstrate that we can translate the full graph into natural language and feed them to llms.</a:t>
            </a:r>
            <a:endParaRPr lang="en-US" altLang="zh-CN"/>
          </a:p>
          <a:p>
            <a:endParaRPr lang="en-US" altLang="zh-CN"/>
          </a:p>
        </p:txBody>
      </p:sp>
      <p:sp>
        <p:nvSpPr>
          <p:cNvPr id="5" name="文本框 4"/>
          <p:cNvSpPr txBox="1"/>
          <p:nvPr/>
        </p:nvSpPr>
        <p:spPr>
          <a:xfrm>
            <a:off x="784860" y="5728970"/>
            <a:ext cx="10958195" cy="922020"/>
          </a:xfrm>
          <a:prstGeom prst="rect">
            <a:avLst/>
          </a:prstGeom>
          <a:noFill/>
        </p:spPr>
        <p:txBody>
          <a:bodyPr wrap="square" rtlCol="0">
            <a:spAutoFit/>
          </a:bodyPr>
          <a:p>
            <a:r>
              <a:rPr lang="en-US" altLang="zh-CN"/>
              <a:t>[7] https://mp.weixin.qq.com/s/h-_a7CLsgQw3iNjSW8YJEQ </a:t>
            </a:r>
            <a:r>
              <a:rPr lang="zh-CN" altLang="en-US"/>
              <a:t>曾经火热的</a:t>
            </a:r>
            <a:r>
              <a:rPr lang="en-US" altLang="zh-CN"/>
              <a:t>Graph Embedding</a:t>
            </a:r>
            <a:r>
              <a:rPr lang="zh-CN" altLang="en-US"/>
              <a:t>和</a:t>
            </a:r>
            <a:r>
              <a:rPr lang="en-US" altLang="zh-CN"/>
              <a:t>GNN</a:t>
            </a:r>
            <a:r>
              <a:rPr lang="zh-CN" altLang="en-US"/>
              <a:t>在推荐系统上还有前途吗？</a:t>
            </a:r>
            <a:endParaRPr lang="zh-CN" altLang="en-US"/>
          </a:p>
          <a:p>
            <a:r>
              <a:rPr lang="en-US" altLang="zh-CN"/>
              <a:t>[8] https://openai.com/index/gpt-4-1/</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Introduction</a:t>
            </a:r>
            <a:endParaRPr lang="zh-CN" altLang="en-US"/>
          </a:p>
        </p:txBody>
      </p:sp>
      <p:sp>
        <p:nvSpPr>
          <p:cNvPr id="3" name="内容占位符 2"/>
          <p:cNvSpPr>
            <a:spLocks noGrp="1"/>
          </p:cNvSpPr>
          <p:nvPr>
            <p:ph idx="1"/>
          </p:nvPr>
        </p:nvSpPr>
        <p:spPr>
          <a:xfrm>
            <a:off x="838200" y="1825625"/>
            <a:ext cx="10515600" cy="4757420"/>
          </a:xfrm>
        </p:spPr>
        <p:txBody>
          <a:bodyPr>
            <a:normAutofit fontScale="90000"/>
          </a:bodyPr>
          <a:p>
            <a:r>
              <a:rPr lang="en-US" altLang="zh-CN"/>
              <a:t>How to evaluate a company’s market potential? A promising direction is by its business relations and competitive environment.</a:t>
            </a:r>
            <a:endParaRPr lang="en-US" altLang="zh-CN"/>
          </a:p>
          <a:p>
            <a:r>
              <a:rPr lang="en-US" altLang="zh-CN"/>
              <a:t>Previous studies focus on relatively stable and long-term cooperation and competition relations of firms. For example, (Asness et al. 2000; Madhavan et al. 2004) identified that </a:t>
            </a:r>
            <a:r>
              <a:rPr lang="en-US" altLang="zh-CN">
                <a:solidFill>
                  <a:srgbClr val="FF0000"/>
                </a:solidFill>
              </a:rPr>
              <a:t>firm alliances</a:t>
            </a:r>
            <a:r>
              <a:rPr lang="en-US" altLang="zh-CN"/>
              <a:t> influence firm behaviours and outcomes.  </a:t>
            </a:r>
            <a:endParaRPr lang="en-US" altLang="zh-CN"/>
          </a:p>
          <a:p>
            <a:r>
              <a:rPr lang="en-US" altLang="zh-CN"/>
              <a:t>However,  stable relations require efforts to obtain and update and thus are not easy for individual investors, and the stability of these relations makes them incapable of predicting the dynamics of financial market.</a:t>
            </a:r>
            <a:endParaRPr lang="en-US" altLang="zh-CN"/>
          </a:p>
          <a:p>
            <a:r>
              <a:rPr lang="en-US" altLang="zh-CN">
                <a:solidFill>
                  <a:srgbClr val="FF0000"/>
                </a:solidFill>
              </a:rPr>
              <a:t>Motivation 1: Only using stable relations to evaluate a company’s market potential is insufficient, leading us to explore dynamic relations.</a:t>
            </a:r>
            <a:endParaRPr lang="en-US" altLang="zh-CN">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Introduction</a:t>
            </a:r>
            <a:endParaRPr lang="zh-CN" altLang="en-US"/>
          </a:p>
        </p:txBody>
      </p:sp>
      <p:sp>
        <p:nvSpPr>
          <p:cNvPr id="4" name="内容占位符 3"/>
          <p:cNvSpPr>
            <a:spLocks noGrp="1"/>
          </p:cNvSpPr>
          <p:nvPr>
            <p:ph idx="1"/>
          </p:nvPr>
        </p:nvSpPr>
        <p:spPr>
          <a:xfrm>
            <a:off x="838200" y="1825625"/>
            <a:ext cx="10515600" cy="4757420"/>
          </a:xfrm>
        </p:spPr>
        <p:txBody>
          <a:bodyPr>
            <a:normAutofit/>
          </a:bodyPr>
          <a:p>
            <a:pPr algn="l">
              <a:buClrTx/>
              <a:buSzTx/>
            </a:pPr>
            <a:r>
              <a:rPr lang="en-US" altLang="zh-CN" sz="2500"/>
              <a:t>The dynamic nature of news enables us to induce dynamic firm relations. Such news does update investor perceptions of recent firm operations and relations and influence their short-term investment relations.</a:t>
            </a:r>
            <a:endParaRPr lang="en-US" altLang="zh-CN" sz="2500"/>
          </a:p>
          <a:p>
            <a:pPr algn="l">
              <a:buClrTx/>
              <a:buSzTx/>
            </a:pPr>
            <a:r>
              <a:rPr lang="en-US" altLang="zh-CN" sz="2500"/>
              <a:t>Public news has been used to understand the dynamics of the economy and the market.  Prior studies have confirmed that the appearance of certain events (Mahajan et al. 2008) and sentiments (Das et al. 2007) in news influences investor behaviors and causes changes in the stock market. However, they often focus on investor perceptions on individual firms or industries. </a:t>
            </a:r>
            <a:endParaRPr lang="en-US" altLang="zh-CN" sz="2500"/>
          </a:p>
          <a:p>
            <a:r>
              <a:rPr lang="en-US" altLang="zh-CN" sz="2500">
                <a:solidFill>
                  <a:srgbClr val="FF0000"/>
                </a:solidFill>
              </a:rPr>
              <a:t>Motivation 2: Can we further </a:t>
            </a:r>
            <a:r>
              <a:rPr lang="en-US" altLang="zh-CN" sz="2500">
                <a:solidFill>
                  <a:srgbClr val="FF0000"/>
                </a:solidFill>
                <a:sym typeface="+mn-ea"/>
              </a:rPr>
              <a:t>understand market signaling by exploiting dynamic relations from</a:t>
            </a:r>
            <a:r>
              <a:rPr lang="en-US" altLang="zh-CN" sz="2500">
                <a:solidFill>
                  <a:srgbClr val="FF0000"/>
                </a:solidFill>
              </a:rPr>
              <a:t> news?</a:t>
            </a:r>
            <a:endParaRPr lang="en-US" altLang="zh-CN" sz="2500">
              <a:solidFill>
                <a:srgbClr val="FF0000"/>
              </a:solidFill>
            </a:endParaRPr>
          </a:p>
          <a:p>
            <a:endParaRPr lang="en-US" altLang="zh-CN" sz="2500"/>
          </a:p>
          <a:p>
            <a:endParaRPr lang="en-US" altLang="zh-CN" sz="2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Introduction</a:t>
            </a:r>
            <a:endParaRPr lang="zh-CN" altLang="en-US"/>
          </a:p>
        </p:txBody>
      </p:sp>
      <p:sp>
        <p:nvSpPr>
          <p:cNvPr id="3" name="内容占位符 2"/>
          <p:cNvSpPr>
            <a:spLocks noGrp="1"/>
          </p:cNvSpPr>
          <p:nvPr>
            <p:ph idx="1"/>
          </p:nvPr>
        </p:nvSpPr>
        <p:spPr>
          <a:xfrm>
            <a:off x="838200" y="1825625"/>
            <a:ext cx="10515600" cy="4740910"/>
          </a:xfrm>
        </p:spPr>
        <p:txBody>
          <a:bodyPr>
            <a:normAutofit lnSpcReduction="20000"/>
          </a:bodyPr>
          <a:p>
            <a:pPr marL="0" indent="0">
              <a:buNone/>
            </a:pPr>
            <a:r>
              <a:rPr lang="en-US" altLang="zh-CN" sz="2500" b="1"/>
              <a:t>Research Questions:</a:t>
            </a:r>
            <a:endParaRPr lang="en-US" altLang="zh-CN" sz="2500" b="1"/>
          </a:p>
          <a:p>
            <a:pPr marL="0" indent="0">
              <a:buNone/>
            </a:pPr>
            <a:r>
              <a:rPr lang="en-US" altLang="zh-CN" sz="2500"/>
              <a:t>1 How to define and extract insightful dynamic networks from news?</a:t>
            </a:r>
            <a:endParaRPr lang="en-US" altLang="zh-CN" sz="2500"/>
          </a:p>
          <a:p>
            <a:pPr marL="0" indent="0">
              <a:buNone/>
            </a:pPr>
            <a:r>
              <a:rPr lang="en-US" altLang="zh-CN" sz="2500"/>
              <a:t>2 What’s the impact of news-induced networks on market signaling?</a:t>
            </a:r>
            <a:endParaRPr lang="en-US" altLang="zh-CN" sz="2500"/>
          </a:p>
          <a:p>
            <a:pPr marL="0" indent="0">
              <a:buNone/>
            </a:pPr>
            <a:r>
              <a:rPr lang="en-US" sz="2500" b="1"/>
              <a:t>Takeaways:</a:t>
            </a:r>
            <a:endParaRPr lang="en-US" sz="2500" b="1"/>
          </a:p>
          <a:p>
            <a:pPr marL="0" indent="0">
              <a:buNone/>
            </a:pPr>
            <a:r>
              <a:rPr lang="en-US" sz="2500"/>
              <a:t>Part 1: text-mining based network extraction</a:t>
            </a:r>
            <a:endParaRPr lang="en-US" sz="2500"/>
          </a:p>
          <a:p>
            <a:r>
              <a:rPr lang="en-US" sz="2500"/>
              <a:t>define semantics of networks and design a text-mining approach to exploit it from news</a:t>
            </a:r>
            <a:endParaRPr lang="en-US" sz="2500"/>
          </a:p>
          <a:p>
            <a:r>
              <a:rPr lang="en-US" sz="2500">
                <a:sym typeface="+mn-ea"/>
              </a:rPr>
              <a:t>comparing between other networks to further illustrates its semantics</a:t>
            </a:r>
            <a:endParaRPr lang="en-US" sz="2500"/>
          </a:p>
          <a:p>
            <a:pPr marL="0" indent="0">
              <a:buNone/>
            </a:pPr>
            <a:r>
              <a:rPr lang="en-US" sz="2500"/>
              <a:t>Part 2: </a:t>
            </a:r>
            <a:r>
              <a:rPr lang="en-US" sz="2500">
                <a:sym typeface="+mn-ea"/>
              </a:rPr>
              <a:t>leveraging</a:t>
            </a:r>
            <a:r>
              <a:rPr lang="en-US" sz="2500">
                <a:sym typeface="+mn-ea"/>
              </a:rPr>
              <a:t> econometric model</a:t>
            </a:r>
            <a:r>
              <a:rPr lang="en-US" sz="2500"/>
              <a:t> to understand the impacts of networks</a:t>
            </a:r>
            <a:endParaRPr lang="en-US" sz="2500"/>
          </a:p>
          <a:p>
            <a:r>
              <a:rPr lang="en-US" sz="2500"/>
              <a:t>Hypothesis definition and model construction</a:t>
            </a:r>
            <a:endParaRPr lang="en-US" sz="2500"/>
          </a:p>
          <a:p>
            <a:r>
              <a:rPr lang="en-US" sz="2500"/>
              <a:t>Empirical Results</a:t>
            </a:r>
            <a:endParaRPr lang="en-US" sz="2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Related Work</a:t>
            </a:r>
            <a:endParaRPr lang="zh-CN" altLang="en-US"/>
          </a:p>
        </p:txBody>
      </p:sp>
      <p:sp>
        <p:nvSpPr>
          <p:cNvPr id="3" name="内容占位符 2"/>
          <p:cNvSpPr>
            <a:spLocks noGrp="1"/>
          </p:cNvSpPr>
          <p:nvPr>
            <p:ph idx="1"/>
          </p:nvPr>
        </p:nvSpPr>
        <p:spPr>
          <a:xfrm>
            <a:off x="838200" y="1825625"/>
            <a:ext cx="6042660" cy="4284345"/>
          </a:xfrm>
        </p:spPr>
        <p:txBody>
          <a:bodyPr>
            <a:normAutofit/>
          </a:bodyPr>
          <a:p>
            <a:pPr marL="0" algn="l">
              <a:buClrTx/>
              <a:buSzTx/>
              <a:buNone/>
            </a:pPr>
            <a:r>
              <a:rPr lang="en-US" altLang="zh-CN" sz="2500"/>
              <a:t>1. Text Mining for Dynamic Market Signals:</a:t>
            </a:r>
            <a:endParaRPr lang="en-US" altLang="zh-CN" sz="2500"/>
          </a:p>
          <a:p>
            <a:pPr marL="114300" indent="-342900" algn="l">
              <a:buClrTx/>
              <a:buSzTx/>
            </a:pPr>
            <a:r>
              <a:rPr lang="en-US" altLang="zh-CN" sz="2500"/>
              <a:t>event/topic analysis</a:t>
            </a:r>
            <a:endParaRPr lang="en-US" altLang="zh-CN" sz="2500"/>
          </a:p>
          <a:p>
            <a:pPr marL="114300" indent="-342900" algn="l">
              <a:buClrTx/>
              <a:buSzTx/>
            </a:pPr>
            <a:r>
              <a:rPr lang="en-US" altLang="zh-CN" sz="2500"/>
              <a:t>sentiment analysis</a:t>
            </a:r>
            <a:endParaRPr lang="en-US" altLang="zh-CN" sz="2500"/>
          </a:p>
          <a:p>
            <a:pPr marL="114300" indent="-342900" algn="l">
              <a:buClrTx/>
              <a:buSzTx/>
            </a:pPr>
            <a:r>
              <a:rPr lang="en-US" altLang="zh-CN" sz="2500"/>
              <a:t>relation analysis: using financial text-mining approach to identify firm relation. </a:t>
            </a:r>
            <a:r>
              <a:rPr lang="en-US" sz="2500"/>
              <a:t>Bao et al. (2008) found that a company is more likely to co-occur with its competitors/partners in news, which indicates the business implications of co-mention relations.</a:t>
            </a:r>
            <a:endParaRPr lang="en-US" sz="2500"/>
          </a:p>
        </p:txBody>
      </p:sp>
      <p:pic>
        <p:nvPicPr>
          <p:cNvPr id="4" name="F360BE8B-6686-4F3D-AEAF-501FE73E4058-1" descr="绘图1(19)"/>
          <p:cNvPicPr>
            <a:picLocks noChangeAspect="1"/>
          </p:cNvPicPr>
          <p:nvPr/>
        </p:nvPicPr>
        <p:blipFill>
          <a:blip r:embed="rId1"/>
          <a:stretch>
            <a:fillRect/>
          </a:stretch>
        </p:blipFill>
        <p:spPr>
          <a:xfrm>
            <a:off x="7065010" y="1938020"/>
            <a:ext cx="4838700" cy="3933190"/>
          </a:xfrm>
          <a:prstGeom prst="rect">
            <a:avLst/>
          </a:prstGeom>
        </p:spPr>
      </p:pic>
      <p:sp>
        <p:nvSpPr>
          <p:cNvPr id="5" name="内容占位符 2"/>
          <p:cNvSpPr>
            <a:spLocks noGrp="1"/>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Related Work</a:t>
            </a:r>
            <a:endParaRPr lang="zh-CN" altLang="en-US"/>
          </a:p>
        </p:txBody>
      </p:sp>
      <p:sp>
        <p:nvSpPr>
          <p:cNvPr id="3" name="内容占位符 2"/>
          <p:cNvSpPr>
            <a:spLocks noGrp="1"/>
          </p:cNvSpPr>
          <p:nvPr>
            <p:ph idx="1"/>
          </p:nvPr>
        </p:nvSpPr>
        <p:spPr>
          <a:xfrm>
            <a:off x="838200" y="1825625"/>
            <a:ext cx="11132820" cy="4351655"/>
          </a:xfrm>
        </p:spPr>
        <p:txBody>
          <a:bodyPr>
            <a:normAutofit lnSpcReduction="20000"/>
          </a:bodyPr>
          <a:p>
            <a:pPr marL="0" indent="0">
              <a:buNone/>
            </a:pPr>
            <a:r>
              <a:rPr lang="en-US" sz="2500"/>
              <a:t>2. Competitive Environment, Stable Firm Networks, and Their Economic Implications</a:t>
            </a:r>
            <a:endParaRPr lang="en-US" sz="2500"/>
          </a:p>
          <a:p>
            <a:pPr marL="0" indent="0">
              <a:buNone/>
            </a:pPr>
            <a:r>
              <a:rPr lang="en-US" sz="2500"/>
              <a:t>Key c</a:t>
            </a:r>
            <a:r>
              <a:rPr lang="en-US" altLang="zh-CN" sz="2500"/>
              <a:t>lassification criteria</a:t>
            </a:r>
            <a:r>
              <a:rPr lang="en-US" sz="2500"/>
              <a:t>: What’s the semantics of network? How to get it? How to extract key information from network? What’s the impact of it?</a:t>
            </a:r>
            <a:endParaRPr lang="en-US" sz="2500"/>
          </a:p>
        </p:txBody>
      </p:sp>
      <p:pic>
        <p:nvPicPr>
          <p:cNvPr id="5" name="图片 4"/>
          <p:cNvPicPr>
            <a:picLocks noChangeAspect="1"/>
          </p:cNvPicPr>
          <p:nvPr/>
        </p:nvPicPr>
        <p:blipFill>
          <a:blip r:embed="rId1"/>
          <a:stretch>
            <a:fillRect/>
          </a:stretch>
        </p:blipFill>
        <p:spPr>
          <a:xfrm>
            <a:off x="1756410" y="2945765"/>
            <a:ext cx="8025130" cy="3790950"/>
          </a:xfrm>
          <a:prstGeom prst="rect">
            <a:avLst/>
          </a:prstGeom>
        </p:spPr>
      </p:pic>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F360BE8B-6686-4F3D-AEAF-501FE73E4058-1">
      <extobjdata type="F360BE8B-6686-4F3D-AEAF-501FE73E4058" data="ewoJIkZpbGVDb250ZW50IiA6ICJVRXNEQkJRQUFBQUlBR3U1a0ZwQ25KY2pxZ0VBQU9ZREFBQU1BQUFBWkc5amRXMWxiblF1ZUcxc2hWTmRUOXN3RkgyZnRQOFErVDNGY1pOK0tSbnFVbUJJWlNBeTRObXpiMUtyam8wY2g0R20vZmZaWWVwSGFEUS9SUFk1eHlmV3VmZW01NisxREY3QU5FS3JERVVqakFKUVRIT2hxZ3kxdGd4bjZQekw1MC9wU3JPMkJtVUR0N2xxQmMvUTcvRTBKdXhuUWtNYzgxa1lSeVVMNTlHY2hqTVN6Mm5KeWlsTXlSOFVQTzdNeVFpUDVpaTRMVEwwSkJSeXRvRmIzanJYcWhUVlA2QURDeTFiNjY0Rmp4bEtjSVRPZXVRTmJiYWV3OGZNd3pPbkZ1NW9CZDlwRFY1d3VWd1hGNzNyRy8zcnlnanU2Ui8zRHlmWSsxYUNHYVo5QUNDRmdtR0pmOEpYQTNSN1duSnJxbVZyOVpxKzZkYWVsdFQxL3hWcnpiYjVlMGdmNmV0S2FRTXJLSE5sQy9zbWgrTFk2UzYxc2dPYUN3bk1Hc0dvekkxdW1wM2RQdjcwckYvSHRMQ3VsWVJzanJKNXg0STdhamV1SmVKZWNrZHNmR0RlODBxWHpJcVhydERYaXNOcjd5MGVienkyYjV4MDlTdzZaSlRzc1lJWkFQVWt1TjE0amlRVDNDZS9nYWcyWFN6UkJCLytRbEpiYWxON2hrT3ozVE81SzdzRnZuS2Z6aFNUeEkxSUdFMENNbDdneVNJWjk3UzZhN1dJSE9BM2JnSkxNV1FTUlF0Q1BvaVBYTHB5ZEJQckRuOEJVRXNEQkJRQUFBQUlBR3U1a0ZwQS9rK3ZSZzBBQUFxVkFBQVBBQUFBY0dGblpYTXZjR0ZuWlRFdWVHMXM3UjFMYjl2SStWNmcvNEhRWHBMdG11SlRKQUY1Ri9KRFRncmJVUzBsc1h0akpGcm1oaUlGaW5iaW50b3VlbW9MdEdpQW9xL0RBaTJhVTRNQ0RYb290cittMlNUL292TWdoNi9oUTVabFMrdHhEakg1ZlRQZmd6UGZpL1BSN1M5ZVRoenV3dkpudHVkdU5rUmVhSENXTy9SR3RqdmViRHdlZERmMHhoZWZmLzk3N1o0NXRyaUhPd0JGQUNpRHk2bTEyWUQzR3R5aE9RRy9mL3o2N1liWTRIN3NlUk9BMCtBZXUzYXcyWmhNR2x6UHQzcm0xUExCYmJrQnB1TEFENXF1NTN2VFdYZ0QzWHhxajRJejdnbEFGQ1dKVjZWR013bDlZTm5qc3dDQ05VUG1OVUZNZ3lGQk1vRWtDbmxvUElGa2FHa3daR2ZMdDh6bjVTd1F0QXBlZXA0ZitLYU5FTHFkL2Y1dUd0dzVEN3krL1JNTGdnZEhqM2NMaU94YnAyZ0dvUUErOEtabDRLT0l4U3h6RWNLV0Z3VGVoSUxSSC9xZTR4eWp5WGxWRXdWRG9TR2NoQWlDb0twNkdtSFB0MGRiMXRoMmp5a2NFdUFKQmZqSUgrL1l2alVNd0hwTXM5WnVaaGROZTkrODlNNkQ1UEFmbmsrbUI5N0lva2dGUWYzZzByRW9WQkVzZkNLdE5PandmUEpzMzdxd0hNcXd5ZVRBL05MejBaTEtnMndYZzdKckVZajR4UEozN0ZsQUd3aWdEN3dLYUdjMmc4Q00waDlNKzBNVGk2Y0tXUkRZaFVNd1o2aFZnYzhoQUlwRWMwSkM2U2tkUS9wZDIzSkdFTnN4TDduK21mZWlkK1lGWHJUUXVVTzB0TWtsQXZhOEdaeVVRN3NMS0FSSXhlRXRCTlF0aEVqN3RtdEZpQVByWlFCMEZOaEFvR2lxakJvUUc0aCt1SW13ZFlyczBidS8vKzdkYjM2TnJ4NXZOdUIvRGE3cm1HTTh2eDA0Rm1WaU5Qa1QwemxIYWdCV2JMUFJIeHlsVklWUXVwNGJjRjF6WWp1WG00MERHMnlIbVFjMjY0a0pwR3B3V0FIZ3NYUGJudU1Cdy9lSmduN1NLbTlHUXRRU1RDS0MvZlZmSDc1K1JRUkRrcXkxWkMzaVFyNTYvZkgzcjRsa085YlU5SU9KNVFacktGNjQrcUY4V2lUZjdzUzBIU0plZUxYT2t1bGtUZjc3Yi8vNzVzL3ZYNzM5OE9ZdlJNQ25ZRmU3cTc0MDR4dWhSY3NhdWhteGhGM2JjYnFlUHpHRE1QdzVoT0lSOE5aZTEvY21nek5ya25FKzdaNXZ1MEhmQ3M2blhOY0dMcmQvWmxrQlVXUVlNUW14ZVlUQkN6R1BNRlJKQkZNd0pqZ3dmZUE4c2F6SXlTZHZnS0FnZVlsOWZPSU80UXJZZFJEMUpYV0Q3b1JQOU1OWHYvcjJEMitJVFgzb1h0Z3orMW44K0xoOWIvZzgyc1ZJd09paUExejNSWXkzWlE2ZmozM3YzQjFGQ0gzWG5OTGluaVQ1ZC8vOE9Zd21ROE5YUkQxeU1UVHkrQ3BKUGNTbWtFZE9MbFpHR3o5RVNGeU9qZE5QLy9qKzFldVVFMEpvYUxFaFp5eW54VUhRM2ROVEVNcEFzTnlpZ0tHYlEwQUtiTnR6WFRBV1Q2NHFDV1lST0xvNk9JaTVWZUNDTUczM0dkeW5Rc1Q1RXpzd0hUdTRMT0ZkMFVwNVY0UVMzcW5BL2htSStEUFFkalBrTmJyR1NIZ3ZvZC9ENVNhQVI0NGVDUEY2d0NLQXVHOW96V2FSVU4rKy9kbjcxNzlNaStTYjd1d1ViTkNzM1loaitvdzFRTkE0bEc4SmVXakhIZE1DUmdUYjY0WHhyYW9iZENnS2NHV05NaFlzNEdpMEJvUThRb0YwZ3p2SVJxMEpaRHlaa0VLV0tGYlNzYWVVcUp2QWFFRjNrNmE3Tm9wNmQ4ekF6UEZqUDNzNFFrK1hRZ0lZd1FJNDJHYVVHZHZiUFEvczMxbDJJbnc3Zk55OVFDUzJDQzhZSWV0QjBLQUN3UkdzcHY2YW1IQUZPeEl4VHBYc1ZEN2ZtRHZLSTZ2SGpvelprV3V3QXpjQjVFZXM1T2E2ZEtWZzVwVHIxVlZMU0loUmk3Zm9Wc3JwSGRpellYYm9vMmRmQXNzSG1VVXBXR1lSWjBhMGR5OHN5dkpGZDNmOEtFWG51dmxObHh1SUxXSVlZL3pvM0I0K1B6Qm53TTlKTFVrMDFGeklsQXRJK3A1amo2aktKWmIrazlQd2g2S3dlTDc4aG5jdEtvUkFuMXIwYWtNS2FkdEUyZ0FCWVVCSE9vS2UybmJIYUNud3Ftb0lyZUxaZW1ZUVdMNGJtZ1VxR3FveWRIemZlNEd3aENoS3pOc3RoTDdyanVvakk1MEFqVlhwSGlFbjlTOEtvcTdBblVwY01QQWdnTmlaT1FMekdIQlpXNmN3ZkJWVmRWZ2dmek9pbm51SWhZK3FqZjE1OFdPRURBRFpZUTJBYm9rS0ptZzNFOHMyNVpCQmhKRGJGeWhzU0dYcUEvRGI3c3ZBY2tjUmFScDNSZDZkSUtTOGZKV0JReU5TbnIvTWxwQVJKZEVBd2RtcjdkZFRRK3BaWERJa0V6OEE2d0lWeXc5RUh1bmhVemhGeFdCQ01URVlxNlI4OU9CbGdQUEJzbVFOWVZMRGluZ2VRSFBMQVlFODk2VGoyR09Rbm13RGUyajV1UHFEbDFOby8xUVFoZy9NWi8zQUE2RzdUbDBnYU1yVU5qUGd2Mkl4dHM5TTN4d0NldHpEWTJ5aHc4enkzWC8vOGVHYk54Ly85SXVQLy9rdFNTdjFPSzJzbXJnSDVoMzc1dlFzbXJnL2hac3l6UEZDVWFGUGRFZGQyNThGQ0FkY3dOUXUrdjBJSjM5b3NEbTB0aXlnUkN1Kzdwd0dNRG91V1lVNDQ1dHhlRklsVEJTeEU0WktWS0xVc01pK2tVZFVBRVB3NlpUcllSbTNqd3MyYmdvL21FYUlQZDhhMmFqSU8yczNnMmtaa2VhMENBd1dHSjFCREVDTEsyZkZNa1B3alpRWDNyTzhpUlg0dHBVelhpSGtra2J5MEVQZW9EaitQRVFWemhLRWJjZWJXYU1TSDNyb3dSSk1LUW1ZM1piTWNPQmRXQU92U0oyMTQwT0VYU2NLUTRqTlFxcklpVjRyUHdXS2FSWVNxc05DeVQ2N1BhSzFOTDhRQjB0WUNWU3E3U1psWDVHYjhUWU1BNDNLOG9HOFp1VURTZExvVUZZK1lPVURWajVnNVFOV1BtRGxBMVkrSURkWitTQS9oSlVQV1BuZ0RwVVBEcTBYckc0UUliQzZ3ZUw4c0xyQjlYR3dSbldEOEpBRm5ENnFIaWlVNmtFS0RZY2R5VnVwZE5SejZRbHBmQnhXTWd6a05YdUhnK043d053RHQ4WHZQOW9HbC9jUWI2SWc4NzNPVWVvNlREMzRZL216M0wwVCtmNzkrL21BS3o1aUMwc0lJY0dUSlJJRThTOCtEaUZxRmZKSkdYSlNURTc4TEhmdlJDd2lWMU82UmNtQnpJL3lWR3RVakNUbytBRnJVRE1iZUFHVVZaQ0VDUGtFSTUrVUZwUWc3dDdqenRIT1BZR2lIUkpIS2dMbTRSNm0vd1BJeTMxcWlKYXVPY1ZqVHVDWWs0SXhpVWhTRkl3NVNsSHpWS0ppVWRFaExvcTRpZEpVTlRLU2FtQ09ZM3l5eEkvUlE2VXVOdG9BaVRhZ29CNEdFLzhVV2tHNkRxeERaYXFlT25vWWEvZUc4dXdGMDJlWmpwNUtuNVVLNUt1bnp6ajhUcVhQc0F5SGpoQ0tVZklzQ0dXK2VkVXo1MFVEMGNJd3NuWWdXaHhuTGo4UXZXclV0VkMwQ1MzOU5RWjdkVU1iZEp1Y0ZNV3RHbUFKTytnWGNzaCs3SUwwRDdhNHhJZGdZUjlNMHVxV3hFZ2tKWW9pSkpVU0lSMEJCa3pvbTZMNEtMNHhyOHVrN0lEWVJlcjVpbGE5bHl6UURaWTRQTG5RV1lXdVRaM0R0Y0h5M0UyOVphbnJWVVN4UmdWNHJkM0tFcXF5ZEgyc2txbS9wU0lwYWxHWXIwZ0tkdTcxRjBtcjkyVnFUTDNkU1laa0RjQ1Z5NlNRSkN1VFZwZEpXM2V5VEpyV2tWaWxJeDRFcDJKOVJTMnBDQ3MyUGdjaTJrT3U0NXJPNWN4bTVkZ0lZVFhLc2JjVUJkZDBDOHNyZjg3SFFnMm50T1J5N08xenNKVEVaSjU4b3ZYZHl5Y1VrVEl2eXlkQ3lWZytrVUppK1FUTEoxZytzWlI4WXM1WW1TVVZ0NTVVOU1GcXN1RkhQMWhpa1VWZ2lRVkxMR0orV0dMQmNTVk5JTnFhTllHVTV4TlNSVDdCbWtCWUV3aHJBbUZOSU1YNU9tc0NvYzIyV3VVQjFnU3lLdlVJMWdUQ21rQllFOGlLTjRIQWMwN3dDeEtzUUJBaXJFYUJnRFdDNUZoZ2pTQnIyQWlpTDc4UlJLcHFsQ2pweTVBb2ZSbFNWU09Jc2tBalNIMkNVU09JREQrZldpcWZsaUduVVRvenRMcU5JTEJJVWk3ZG91U3UzQWlDV2lQcU40SnNpSkt5akY0UVNSZDVkZTV1RUVuVHI5QU5vaXI4UE8rNE4xclNIRldwbFcwSTBWaERDR3NJU1FCV0k0dG1EU0ZYaWI2S284N3RjNytTcXNZTExia2srOFpXVHdQMlRoYkx5Z1VJVGVBRlRWTkZzU1NHMmtLSWtzSWI4QVBheFNsck9KK29xb0pVZ3JlRDhCU0QxeVdob0hyVkxGWkRMUTBwR256clhOVTNzeUdLS20rMFNvb0pIUnhyOHNDN2xlU2hXRCtHeUV0S2xYb2tuZGNNdFdRdXJCeG83VFcxd0I0dHFod1lNVlFwUmlwaEVTbWxwZktTMENvUmR5dWFpQmMxZXBrUU00eGVLR284Y0lnbEszQ0hUQ2JvOUtkYXBKVWJhbmRLL2kyaGVUSUJZK21aZ0tJTFY0K1VaVXJvV3RVU3ZsQ3NYSjhnYVFuWHExcmVTM3EwSlVxUGRtSGlVVFBQV1pUY1RXVUNTMG9FVkZsWjFVUmdKZk1BYWxnZkxUbldHSjVFWW5rQXl3TnllcjdEZVVCTDVBM0RxRW9FZEY2UTFhbzBRQko1M1dpVnhJVmJVYktnNjZLbWxVVFdLS0JUWkJEbXlpVllPMUd1b0xWa3RlZ3Q4c0p4THRDUG5QOEFMc0U2d2Y2S1Yxb0ZRU1hDUXZyUkJSRHVLaVZ4TE5LUDJBSXBRS3RLT1liQ2F5S2xPNFJnSWVYSUVzZ0E1b3QxTVlscnlRQ3FFd0F3Qjh6MEtqU2l3ZkRmcUlyLzRWeEMyYUpDR2pFQWttNnNiL2lmUEVRSVQzd3U1UkNoUWtua2swRWY3WlBQMTNLS2tQS2g2VVNrSmducVhLR2FycktEaElzY0pLelczN1VmSkt6emlHTUdiK0lzSWR3TDljNFNYcGU2NWpoTE9KKzY0TDY5SytjSlpWblExcTREc09DdE1qdmlsNVR1amh6eHEyTjMwSWkwWDc3K00zNTFiUXdaVmM4WWtpRjVCMy9sazM2NnVnWW4vWVRiUHVjbjNMVnpmdXkwM05XTEVyWE5VSzBJQTJFdWRseHVQb2J1em5HNWVxcGZpSVZscklXYitvb0haUDI3OWhVUDJwOTFaaC94Q0NWYmoxY0s3Q01leVp2c0l4NlVNZXdqSHF2ZE5zTSs0ckYySC9HSU9uUFlOenl5Q0t1UmRMQnZlTEJ2ZUt6T056ekNOM3EwdDN3Y2ZJT0RrRGZ4bjJhQjE4REFBMHRxNEFzY3lrQ3JTdEJnMGRURFNPRkYvRnFpT1I4UlVTcWtJaVdwaUVrcVlnMHEraFZFa1pKRXBIbUpsSWlpTFNTS1VVOFViYUduWWx6bHFSUW9ESjNkaTFaY3U5a3p4M0FwL2g5UVN3TUVGQUFBQUFnQWE3bVFXaVR3Mi9nNkFBQUFPZ0FBQUE0QUFBQnlaV3h6TDE5eVpXeHpMbmh0YkxPeHI4ak5VU2hMTFNyT3pNK3pWVExVTTFCU1NNMUx6ay9KekV1M1ZTb3RTZE8xVUxLMzQrV3lDVXJOU1N3QnFpbk95Q3dvMWdlS0FBQlFTd01FRkFBQUFBZ0FhN21RV2lUdzIvZzZBQUFBT2dBQUFCTUFBQUJ5Wld4ekwzQmhaMlV4WDNKbGJITXVlRzFzczdHdnlNMVJLRXN0S3M3TXo3TlZNdFF6VUZKSXpVdk9UOG5NUzdkVktpMUowN1ZRc3JmajViSUpTczFKTEFHcUtjN0lMQ2pXQjRvQUFGQkxBd1FVQUFBQUNBQnJ1WkJhS1pwU1ZxVURBQUJJSHdBQUNRQUFBSFJvWlcxbExuaHRiTzFaelc3VFFCQytJL0VPcStYY0pvNWpPNVlTcXJZMFVxVVdsU1lDcnNaZUoxYWRkZVM0dE9YRWhRZEFRajNBRFhIZ1F1SEFEY0hibEpLM1lQOXN4L0hhQ2loS2FmSHV4WjZkMloyZGIyWjJQVzV2bkk1ODhCeUZFeS9BSGFpczF5RkEyQTRjRHc4NjhEaHkxMXB3NC83ZE8rMytFSTNRaER3QjB2Z2IySDNRZ2FvT3dVTnJoRHB3K3ZMdDFadVBVTENrYk51Qkg0U010NlZDMEJ0YVRuRFNnZmNhU3AyMVdQem4rWmZwKy9OWmNUWUZrKzdaYkwxTjIwWTRVb2l3NnphUlk5Z2FGTFFHcCttRzQ2S1kxbVEwMXpXUVljWTBnOUVNMDFSY042YXBYRmJSTkZ1UGFacVF0VzFOaldrNm83VWN1NTdLdGpnZk1oM0ZnTFZGZFhkZHZhV3JXZDNyZGRVMG5henUyZjBZRXAxVWlTMDB5WDUwaVMxYXM3YVkxYjFkUzNITG9ibERkbXRIYzlCamRBTFlxSkxEaitBOVJ0MGdIRmtSZUhUczJVZjcxdVNvQTlkeW5JeTc2L20rWU82Zmpjbk12Y0QzSEJscmFtQ1Fha3NjR0lMSFlxKzA1VERoKzB1WGtRM3ZlUmdWamlZY1Q1QTNHRVowTldWZEp5MlBmNFo5MnhwVDNxNXZSZVdNQjFZVW9SQXpDeXZGckZ0bzRPSE5NQXhPR0NjSm81NzNnaGlzV1N5eWc1MC9FMkNHSUtaYUJBc21rTWRENHhGUHBMVjZESTNPT2dTSHlDWHZKbXZGU3RSaUxhUklsbUxWNXM1YWppVlBTR0Evb0VyV0N4eW1aS0oyYmNiRnI5bjd0ZGpFaVBVNUU0TytoeU9TaFlzMnVlU29xT0toREtISzdSUHVXK1gyYXVYMlMwYUlUVm1GUTNrNHJQN1NVL2w1NlhYSFRLNDdhb1AyNnJxVFcyWjVlZDlCdE11emlyNmF2TjlZVjJtcm9xSTBLb3drS2pTRDlpb3Fjc3NzSXlxRXRWdUp0WnNHN1F0WXV6b21WaHNRZndFUm0vTkdCMFEzd05GOGRXbk9XdHdtaWttN2ZQV2J4RmQyTDF2aXVpUjRKWllWNVR3T2xxUTZpekdoaXdxdDFzeFdjNjh1UGwxKytBcnlaYjFFakpjM2IxR3FLRG5DTTZtaXVZREFFbEpGQTJZeEYvbUJGYzc1QmFka2ovOStsaWoybzZRS0xSaHludHRIcDZJT1RTeGhQZXRGd1ZqazAwM2ZHK0FPM0VhWU9BSVpKSXg4ZVg3d0pyOGNMbjljL1ByK2VmcnUxZlRiYS9tUEIyRjc4YWNpWCtBZldxRmxrMFZBMXhwNS90bmNsRUJnS0RJQUJMdFBaeHhOa1V4NFFPWWJoTlo0Q0hwakNnL2xJZ0s3Mk5sRGJzU0V5WFBYQ3lmaWhVOG9OdHhrbzRjMG9HUnd0UGV0a1BqOEJQQzVDTGRnSlU5YlFSUUZJL2JZcDNiTW4zOHNhM09VOWlaU2owa1pBSW5TQWRPTTBpVEdadlRFREl0ODJoWkF3RDBsWGJuU3E5THIydlZTRnRKTGV2My9MKzExL1hyTkRtV3ptemlHNkJraXFJSkMzc1FUL1N2K0cxQkxBd1FVQUFBQUNBQnJ1WkJhcDk3OEhsQVZBQUFZRndBQURnQUFBSFJvZFcxaWJtRnBiQzVxY0dWbnhWZDVVSlBabGc4Q29pZ2kreWJFVnZiVmhVVXdKazBqSURDSWdNZ204QUFSRWpwRUJDUkFUTm9GSWlEUUxWc2JsalJMV0dScmhJQnNpWVR0SVErUU5ScUVrS0FpbXlRTmhxL05ObkhlMUh0VFUvUEgxTHcvNW41MWJ0V3RlK3JXL2YzTzc3dm5IUEViOFRMb3FMdUxtd3RJU2tvSzlMUGtBNGtYUUU3ZlZ2L1MrSGJJdjNxR2xQZ2xTT2tBQ0FFcWtwWTZBZHFuSkNXdEpDVWVCSUZCSUNuWnZ6dUEvbk5JN1pPV2tkMHZkK0NnL0NHSkEva29hSitVdFBRK0dXbFpXUmtaeWU1ZHlUNUlSa2xXK2J2VGp2dFZ2TVBsVHNTcm5ybjNTOFdCa3orMDlxdjVUSEgwejBiY3ZuOVFYbDFEVTB2YndOREkyTVRVMnNiVzdweTlnOU5GWnhmWFMyN3V2bGY5cnZrSEJBWkYzb2k2R1IwRFJ5UWtKdDFKUnFla1BuaVlub0YvbEpuMUpMK2dzS2o0MTZlRXlxcHFVazF0WGYyejUyM3Q1STdPRjEzZHRJSEJvZUdSdjQ2K21wNlpuWnVudjNuTFlMRlgzbi80dVBwcGJaMzd4ODd1Rjk0ZThPZlhiN2lrUU5ML2dQNC80bEtTNE5vbkl5TXRJL2NObDlTKzVHOE9Takt5MzUzZXIrem9MUmNlcjNMaXpMMERxai84VXRIYWYvRGtXUitPV3NUdEtYbDFmV3VXQWZjYnRQOUE5cjhEZHYvL2hPd2Z3UDZKaXdFNkxDMGxDWjYwRWdnR0VvbU1LN05BZjdmZWJQWSt6QjFrUkQ5Rlk1VHpPL3J1WDZhSlBubkQwK2hLaFFpUEYrUXEyMWExYW9aRm9iRGdUbkdRYW56ZzIxRnppM2paM2IyejNjOE51cTR1bHFwY25pNE5ONmwrWDE5L1BzMnRiaWxPNmM1SDNxMTY2N0kvajEwbE9OajF1TFczOTNRNnA1bFJpdUVwNVQzT0dER29GcloxdVp1Z0c3ckF3K1c3YUh0bGgxNmNhYUdjNksrbmRFOU5HdDFEK2dTWFFkbnpGd3hOZ2hqMG9jNHQxZUw4a2NON1g2RmxjWFNsdFk1MjgyaGhZNzdmVkg3Z2pFakdyZWI2MnRmeGpxYUVpakJnY2FLa0VhS3VFYVFyS0hJZ2swcjNVaTlhUlRlczBlRlJkYmdZejRRR3VDSlBzOGxpZTd0Slo1bytMVmd6U0VtYnlra3hwb1RlNkJMaXpRMFp0ZU5CRDZQT2RSTU9CYmlrbWRnbGlzN3AxM3NRcnZnWE52bVJORTA4dTIwaXFwSmtmVDk5TlN2bFZLRzcybU1UVmg1aDdPVWV1VVVtZzlNdGs4NDNhZm5ONlVaMmx2aVQyeWdKMG1jWHJLY2ROWHNDZkFESEczRzVSUGpVbkx1bDVmaFFqeEY2MUEyUkQxUXlrS0VUazY1SjNZWm5QdnE3ZTF4cjBtZnZJa01ucjVZMU4rZkRhMitvZWp1N09UcXJYcEg2N3haMmVsM2JLbHNRelBjQTJyeUtWMnlKRllCUnZ4Z2tCNVhkU0xXak1hVUF5cEppNWltQUdBRE1jVlVHUTgyNXVDR1lQTUlCV2l2Yk1vRFNqUWs3SUREaGpMRTZPbXNtdzVQWmh3eUVOWUlMaWJRL1JnYTZPeDdzZmtESFBTQ2xoTFYzRG9XZytPQlJQdTdsNUU4Ty9nSjlNQ2RIV01MMzRKOGNZYlkzTVhrd2dTR1lROXIxMnFKdVNxeERES0xaaVVFS1NsdzdrUklPdUFRancxZ2Vnc05pME1NQmtVb2VBNXhxVldUenZtbGMyMjNvUlgxZzk2NHYzTTBtemJibExibnR4cGkvMnRSWUdPeU8xNDViUmlISC84b01ySFZQZ0FJK1BNUGR3TkhzcUh6L1FaRVdrUjhwVW1JQ3Zub28zc2d2eTJPb2Roek5WUXlTeC9KRnlsNXR3dnd0S3FjTGUxYVl4NGRKMWtja056bUpqK2RmUU9RUFZOTmdNVlFHOU4xYWtNYWpkbGNDY3hoNjFJME10NUhjaXFJQitLdDNOWndGOWptL29HTXVwTERxc1diQW5YVVpNcmtOSUxOeHFyRjdkL3kvS253cFR0K2xZL3lFOVJSVmdUSDlBOGQ1bEVzZDlNcWNXcnNWNjhyeTZzZmh5ODhBUFZ4NXVsdFBWMGQ3Nnh6R3FSTFFjWjNiRWh5c0RKdE1PblpIN3lTQXIwTjdEQ1EvYnJPZ05HOGRma2FWRXlRQ2ZLN2RTdGd3N0ExeFdlNlJHSFNUdUdERXV3VUVja2Q0NlZ3NkhvTGpudlFEV2psaTBQSXV4ZWgxcngxZkN6c0hWbTMzQW4zQ21nb0xZWWp4eUJWNk9ubERETkpDZ3dlZ0ZvcnhrU3lMMDQwWWhXZHJqTnpxdURpa05iL1ArR3FEVDYyVlE5YVZCbnMzNzFydk9sK1NRNkY5K0tzQzB1aEI0eVZ2dHcyVC9sRDNLRTFTV2xoQWRSZkIvN1piQ0svSGY0clg5a1lvUDRlVlg5Y204b1luYzhTZ1krM1VMUnpnWm91TFFoTUhUdUVpSmJRNmkwR0hpSzlFSXpzQ3JRUWVEbkNGc1c0RmZJczdMNDhzekJhcDB2dnpPbkF4a3FDeHJRQ1BiREhvZm5jNnI2a1drYzJscmhSbXdVWDJVeGdFd3crZktUaXJubCszOEVsa0ErU3ZhRUVVNnhiR2xrZFhTMTR5L2daV3NzQm9OY0Z2TFFhdkowUGxnWGpPZ21mSFBOTEdRaWRnVHVERWNSSk5oTzJMbkptb1hGS1dITjJpZGhUeHVCc1QxamtwVUgwVkVwbzJwdGg2b2VteGVoV3ZYNzB1NmR6bmFuVTZJNTFIck5IblRUc1pmQndpeEp3WGcvWmhSOEVnZ1JkYkplcEgzRElKcTN2WGRvNzg2SXVYcmhqVS96MTFtWlRxajIrKzhaemFubTdOc1VFeEdCK1pWN3FKazdsYmlSc05CNUdXbXlkN0FnZit0TE1kYTBTd2pEUmZuZXYxOWNrN2c3S2tOYVE5dTFiSTdYellGRDFtWGJ2dHROaDNxYlpzOGMrN3BhaVlub1M1S1EvQ3VHalYrZk5vYkt4TjlNMXA2SXRwaW9UZWFCNVVEUHJHTDlsck13OXcyUk9ERUFCeDRLd1k5Q09PSnJtbGZPUzQ2TTBmRUMwa0x3KzRKQWF4dkpnNG1oc1A5L3h1cDBqRGFoalhLZ1pGU3loM1l6R0JpN2Urd041dVhKM3R0VWxnRFFvcnhhQVk0Wm5nTXZtUmkzcjZNNUJJMWdHSUI5S2dFRTg3cEU2M2FMbkprUjBueEhhT2N3ZzgwZGUxM1RXTHFGbW9wZUF2UldiR0VWeEYvREtuaFlaclJXMHRjQk1HWWEyZG04U1Y3V3hpSzMyTDJIZ2RYY0tMQlE2eHc5UXdVVlBXWWZkd2F0WkVQY1RTY1NDUVZSWjhEVWl2Qkh4WnhDMFZydlJLQjZrYTNmdzFSZUFZZmFTSjB6MHp6THc1WjFFY3h2bFkwbGl5Y1FnMWpVdkhhVk0wQllnWkc2UVhpNW81RTRRNnN2N2tVNmpwYTdLdVVRaW5OZ2VpMWZ6eXVsc0ZldlVsOU5UMExsZ0hPQmw4U09mZkNLN1pFRmdWNHN5Q2FuZlcyeTFTcnY5d2t6dVFPbWZTTlRTUkU5aFB2cXgrdTlaT2gyUWNTcy9acEQrYkl6aTdlRDkrTXUzdGllQWhoT0QzOFdBcFM4ejNGSDFoamJWdUFqdXVsWHRpY2dEV2ZxMEJ5Y3BHSm92VUhoUHlCc0lVZ1ZvV2pHYVZDZVkwUHRsZ3JXWWxMZDdlZG4xTm5qd1dtMHJOZ0xGUU1UQkZpaEZjcE1IZG4xT0ZvMWswWWlBeldEMkJHM2R2eW85RlBVQU8yd0pyaTZZN3FBdGdCdkVOOGRqdW90a21rZk1FaDhMUllOUmx1WmRsWVh3dy83eEl3M1VvREhBU1RHNkZiVkVCRjBsTUZZWGxrTzB0SXVDT1kzbXNnem41T05vT1FQL3NWNWFjbXNrdzZVNE0vdkE0b3ZuVERKSmhZdGFaYkJUN3luTjBzZU5WUmhaanpjUWlPTlhFbXB6NnFWM2V1TExWK0o4NSsrOW10cnpOTUdQTFpjT2lHMW9ZSzd4SHZ3UHhDb05CaXB0VkhOUmxJSmJOejg3TGFGc1FYQUo2cWdFbXJ4RHZDSGhDUzBqb3NFdkEyR0VIdVV4SUV1Y2ozTEkzbWdzT0FSSlNpV29NY0xxZU1zY3IyeHhxdFJFSy9RcGVRUTB2V2kwM1AxMmVYbExrNWcwU3RURWUzSnlSQVRFb1hRdzZEQVdQTDhmQ3REQk8zTEs4bjNvVHVCN2VyNjB0UE5qSk9SUWR3ZmtaUzJzeENJOVRnS1N3RjdKYk5ORTdBOW8vRmtHMXUxdmIrcnJwVnRabFpsY0UxY0syUkZRbXVIM3Y0ZWRyTTZLREovbmVvMXlkUWIyVFFnTEVZc1ZLRTEwMUF1TmMxdEZaeFBHU2dIQitrRUFmK0pNTFl5RS90MWFKbUVGRnRiandablIwUCtWVTlvQzJ3cXdKeVlNOUhtL3htV3lsQ0dkTWtCdjdGL0FWOWo5VVY2LzlVQmFFZWVabkZyNDJYamYzc0t0K3BpVnpvTXNTNGZPQTRQZGQwam1EU1hWVzZmdjhhNTR2ZXQ2NklCR0V0dmlIbTF2NlcxWGs4Z1VSR2FNQ09GY0oxRG02K0llYkxjMFlaN2JPcUF1VnE4RSswbWlBVThYNEFEbTRxRWdrRy9lbzNMeW5xNXZhUlF5Z2szN3Z6Sm9mWEJxdkFZSUhPaHcwN21OT0gzbktVandNNEZ4bldqRFhBTml5Vnc1VWw4eWg1NWtMdnA5bjNLd1g5dnkyZ1ZYZzBuTkZHdWh0R21FRHJrM0ZSOUVoYWx3ekZqNFRvc3RWN05lZW04d1FPTEhCQ3FHSUpXV3VTM1pkS0JBNzZDQWh0dm16MFJTNTZmTHdCcXNCcDdmUmVVVmc5M3BWOGtKZUVyMVJUL1Vmc0RBYm9LaHlwRU1BcHVqZ1gzbDZjcHh0Zks4dmh6bkVNR2dxdUJQR3VkSXdOamZURGxPV01JcHNHVG1tM3JrWHNkcWY2dUdzTURiODJtdWRjcGpqK2hJWnk5cmIvSlB2SmhvSHl3aXN1UHVtVndmS2xiaVNWN1BzR20wTllvUUw1Nnl5dy9yRHBOSHlrNE9FWXlLRDd2YmNWOEdURC9SVWdDUldWUzNpcU03STY5M2dRK3IzZFY2UVNrMExpbzZZOWpiTTVwazNhZjhhN1hTMHdqN0JOSFFhZlQzRXpkdkhnM0Fid1htSWVHVmFTVHJ1T2V2cmZocWgrc3l2SUhyOG9MczEvRlhqeW1XViswa0lzb2IyMVlxVStRYlR4Ti82U0plR0pDWFBrUjNnb0Jqa0pBWnRqWXBCMlJBSjhFTGNidUFzajhyeG92N0VTN2JkaTBmdjhSWlRrTkVaYlAxdXllNVRYUDhsVkJQaGtuNmdkNXg1Q3c2eGtYMytyMW9GQjV2aWxzc1o3RE5UWG9kL09WOFZGU0N3bVFrSFRGaTRqRzZyVGE4YUs0bktGU2wxa05NYzJ1cUlTR1BhUExFRWxSVjZETWhoTVIvWmNWM3J4dFRHMC90R01yREhnUjZYK1IrL0dHK1JGL0pYZWhiT0pjWWMxdWhVVjNMa3pJK0YwZVBJRjlKNHh0Ty9jZVV5b0Fib3MyeFhmUE0ySklsVjVBWnhqV0tIZ1FWTzA3MHAwWTNCaSsvZ013aVJKbERQVFY2eHBTWkZIQTRxYTlRenBNN2huaHZsQjB4WmIyeGgrMEkrN1ppUGhoRUxQUmcxSzlydGNJTnp2ZjZmYStZUXQyL1ZqOFVNOTFhWkRDZ0UzZkloYWRiWnVXVDdQa1JZK211MUUyMmZlRCtJZjVMSTdMTFJ6a3l6WmFuNUVPMFd5clU0ZEx4QWkwVlZCR0MwSU1zU0ZsVWU4TG80amJGaEVZOTg2cmdGL3dwOXdCTEswNWdlVSswaGhyUzNKenRhWnhMN2JPY1p3OE1UUzliM0dmTUhLakxWcmYzQXgwWDA3V2pPZldZL2p0ejhFT3pHdGFLSlFUb0NDMDdlNE5qWWdacERLM2x2dDBlSXlvazRhZlQyUUxsVmhvWEg1YmJaM2NtTVcrZ2RiMkJxZVV6b28rdXlSd3Y5anRQUkFHZnR6U1JTOWRBZm1kZG5nVktzdkdoeVNXM214MFF4NkY0cU5Wdmd5LzlCOUZvSlRSK2c3aGZwVWU4MTlVWnlnM2xQcHRzOWczbnB2WE5JbXpCSk1YVVVDc1pZUCtkZXhsZGlEczVUdm51SHdCb0JlRmJUL3NobHhlZHJlOGtNOG54aDlUcVJ3Q1F6ZitvTjV1SjV6c0xmc0xLQzB4SlpRTEd6RGthUFJmb1llUzZLbG9mM1h6b3VVYmhBWldKa0lCVE1WYTlmWnFhTGxEZ0tvcmFVQ2l3VGFqaHZubWgxbUNrNEFtZ2tKU1ZIVmlBNjFWTnhBN3JLQ2NqajdTL2dOODlkR25jbnVVK2MrcGovc2VEM0xJbE1HVWttdEJxSDBvYTA5ZXFJTmZ2aDZzclo2UEZ4VFpMUE9xUjF5YVI2NVJxa2sxeGx0UmhhMHVZNWpEaVRsVHFrajZWZ1RraUsxRGFSU2hqRFgxTFQvaWtyeWZrN016aldmakhveVp3WWRJSW9NRmE4QjhVSkNsRkFGZlY5dk1TM1UrUkpGNW0zQ0dWZ2JENk90dFZ5dStVZTVqemZDWE4xaW53WHV5T3BKTzRIWU4rSXRIdTVxNWxJaU92S0JRUnpTQXppZU1aR05xSHZXWU1WMGZZUUw3YWJOUlV3bGgydWVNWU1CSHhwU3pwVGVudWI5Sy9GUENOOGV4OTB5YVNxdGIwVEhJNDVMZEc5NG1PWUFrVlBFQXpjZlphVC9CS20ycXZJZ2oxYWtwdWZYL280bFVROGdHWTYvczYxeXlCN3cxTlVOZTVVZVU4bG5UZHJSU1VkdGp1VjJkdkZ6dlc3b1JVUk00czNaN1lWMk1OOWI1TkMwNU8waGdzaTRRNXFpRHI3MjU3OW5rTVRwL005RnAvazBOd1dZOU5HR2Q0RndaYzlQNUUwTzJNYkdMeTR5Y1JrU1Y5MHUwZ3lnZjZyWVpEODYyaFg5djRLTnZpdEVidEY4czltaU15Qkx0am1LdjhTT3B2TnpJVHFvUld2QXJIVkFIMFFxMGVuM2tBeHFwYk5UNkhqdHRtcmcxN3A1ZEo4WkVzVzFnYTRLVnEvRURuY2ZjWEJyN25LNEVWNXpQeFpOdlE3WUVpaWgxRDZGd1dzMVJzcmtYdzhhNmN1YU9GN2E1UWlKa1pDN1UzR0ozVTc5UTZOSXFWMWJlelRGSDRhNGlCS29sdEVGdStqaWo0QnVTaE1MeHVmSjlxaWxIZDJsN0xXQXg3ZG5zcTVicWxIblZzNTUxTVlHRkU1YStvdzRZM0lOWHhzU0p3M3M4SXEzeW5mZTN3OXlya1dHdmpLdE9wQmFRcjgxUmxlQXNuSHBINm11UHVEaTN3ODFlSlNnaStoMEg3aWpHQ1BvN2gxa0x0QlM0VVdzN0x6QUNPaVFOVm8wSHZvbG5LWUtzQm41d2xVSXEvUG4wNHlMU25wOCtIL203QnZwYXQ4eVNRMHRrMjI2S2xaME9CMkZDblFOVW8ydDB4dVBLd050UW5tMndyVWhBU0tOTVpDMGphTzhRbzUrTUh0aDBRUTVSRDZQTHVqckVieTVIdFI0NmdaUzBkZjkwWlZZRTY5dG9BNElWbVM3SS8yNHYzK0dxc0grQTdFaDhHN0h6T3M4QmlWeUhDV2hmVEYzUG14NzF0YlgyOXRobnU5WmF5UWNYaWM0aGMrZjl3M2hHUDNnTnpuZGVVK2pTRUdlYzhKemxhdSsrL05NL3dYcU0rM3RpMjN6VysrNkhyZ0tacVpwZlNyVGtQdTRCZ2F6T2dBRVIzMmF3TzdMQ2pob2ZFVjB2aVk3VEpYdVdCOXV2YWNkNUpSVUIvOE5uL0g3eGpTdml2TnpkMG5oM1NxcHFMRit2Mlh0cExMNzNZZXI5dkYxSnE0VDR5UExlWlRXcSszTEFkUW84QnZLdEUvV29ZTHEzRUlyYVl2SWE2WHBxMjcyTjg2RmdsR3gvZDRuN2xleDVUOXhOL1dpcFJydDM3MjJmR2UzLzZNYkV6TU5ydnpaTlduOThWOXhpdVRtaUpyK09SbURsOGJtZXpGVU9UOS9xdHJYU0RjNXk1UkpEOGxCc2txZDhXUUxWeUUxbU5tSmo1TUhxMXdwZXZGckg3dzFaeTVBUGRqMEtsajZkZ1BuWUEzcDJQS1BLSWRpRjArRkxEYlU3Wi94ek9YMmIra2U4OTZneXJmcnNES2JsRE52dXpYM3NWWkNWcXdmWERoUlc2SWJ0T3lRMXJ3cjVGbXYxaTlKTjUvNGh5OVQyQUlKQ0QxaVBWcmhLSGlOeENkMytBdHNmVnc3VEpLVysyN0FVdGlPTkxVMnFHd1drTlJFMmU0R2p1UWRJeTM0Nm42Szc5MGJPVTlyK0R6cms5aVg2TmZzSVZQL2FicUI4K1FFY2JFcWZ6MzFhdEJURHN6ZU8zNUdXOVBHNzNRd0xTYkgvNjJFSWVoVEppYXVGaGVuODUzRjROK3hXbFJJOEQ3WXlpbmhjWFFDNktKUFJoNWU0US8rUk5PRCtLMEF0WUdWQzRMS2RpekdEaWR6SlFGU25oUkFKOHp2Z2xSazl0SzV3ZTdjbW9Ib0NlSlEyQmx5T0VrM2R1VFE2RktYSHVPQVROejAzcnh1dE96TTNhb3FCVm1ia2NxQmQ4STI3U1g4T2hES2I1SUpveHRGb3RCWU5neUlmL3Qrbnh4MEZ4R1ovS1JSZzBlTC9lalU1TGgwNmphMFlTb3BNZ1V2VUtWdHd2dm5IalpUdzJGamxPU05EYXBNQkt2Z1U5VVVISE0rZ3lQaTZ1Y1NtelF0VHhma3ZrNURtVll6akwveTcyYmhOaXhoYkd1cUovUGppWWtKNXh2TFVvSjRUWEVSSHluT1h5V3h0cDRNWE8xcjNySnRKVGs2VmNmL01ROXc3UTBTczJueWFXcmdIUXpQOTg3eTN2VWJLZitWV2xwUWQrbzg5dmhkeDBsTmFSMnYvbXNQNHB5dDZpdkpoV0I3WlY1WWwyTW94Z1VxUWlZbHY0TW4zN3JlS3o4T0NEcDkyVGV6TFoveWRYUG1JdjdNdHNwN0k0ald5Q01yeGszYnp2L0xaVTB2ak4wZGh4MTErTERPenRpS0hhSUt0L3J3VEhpMlF2enNRZlE0K0ZlbWhnZElRRXFnekhsQmdWN291TGp5ZzJBRkU0bmphSkV2N2FVZHI1a3pJMFY0dXZhcmVRWm01eUUwZzhQUGZTVUhWVklLYTdNWkt2V21WK0FYSkJYTFZqeGZuYTVsMlRpdEhCN3g3MHZkZnA1MG5xZmRrOVJ0LzR2Mm9nenF4OExDSGtudkFxZFhSY1pweC83WU5mbkZ5MmVYNU8wRmgrdEpRM0hULy9mQmhPLy9YZFFTd0VDRkFNVUFBQUFDQUJydVpCYVFweVhJNm9CQUFEbUF3QUFEQUFKQUFBQUFBQUFBQUFBdG9FQUFBQUFaRzlqZFcxbGJuUXVlRzFzVlZRRkFBZWF5UDluVUVzQkFoUURGQUFBQUFnQWE3bVFXa0QrVDY5R0RRQUFDcFVBQUE4QUNRQUFBQUFBQUFBQUFMYUIxQUVBQUhCaFoyVnpMM0JoWjJVeExuaHRiRlZVQlFBSG1zai9aMUJMQVFJVUF4UUFBQUFJQUd1NWtGb2s4TnY0T2dBQUFEb0FBQUFPQUFrQUFBQUFBQUFBQUFDMmdVY1BBQUJ5Wld4ekwxOXlaV3h6TG5odGJGVlVCUUFIbXNqL1oxQkxBUUlVQXhRQUFBQUlBR3U1a0ZvazhOdjRPZ0FBQURvQUFBQVRBQWtBQUFBQUFBQUFBQUMyZ2EwUEFBQnlaV3h6TDNCaFoyVXhYM0psYkhNdWVHMXNWVlFGQUFlYXlQOW5VRXNCQWhRREZBQUFBQWdBYTdtUVdpbWFVbGFsQXdBQVNCOEFBQWtBQ1FBQUFBQUFBQUFBQUxhQkdCQUFBSFJvWlcxbExuaHRiRlZVQlFBSG1zai9aMUJMQVFJVUF4UUFBQUFJQUd1NWtGcW4zdndlVUJVQUFCZ1hBQUFPQUFrQUFBQUFBQUFBQUFDMmdlUVRBQUIwYUhWdFltNWhhV3d1YW5CbFoxVlVCUUFIbXNqL1oxQkxCUVlBQUFBQUJnQUdBSjBCQUFCZ0tRQUFBQUE9IiwKCSJGaWxlTmFtZSIgOiAi57uY5Zu+MSgxOSkuZWRkeC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22026</Words>
  <Application>WPS 演示</Application>
  <PresentationFormat>宽屏</PresentationFormat>
  <Paragraphs>318</Paragraphs>
  <Slides>47</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56" baseType="lpstr">
      <vt:lpstr>Arial</vt:lpstr>
      <vt:lpstr>宋体</vt:lpstr>
      <vt:lpstr>Wingdings</vt:lpstr>
      <vt:lpstr>Calibri</vt:lpstr>
      <vt:lpstr>微软雅黑</vt:lpstr>
      <vt:lpstr>Arial Unicode MS</vt:lpstr>
      <vt:lpstr>Cambria Math</vt:lpstr>
      <vt:lpstr>WPS</vt:lpstr>
      <vt:lpstr>Equation.KSEE3</vt:lpstr>
      <vt:lpstr>News-induced Dynamic Networks for Market Signaling: Understanding Impact of News on Firm Equity Value</vt:lpstr>
      <vt:lpstr>Title</vt:lpstr>
      <vt:lpstr>Contributions to our Community</vt:lpstr>
      <vt:lpstr>Authors</vt:lpstr>
      <vt:lpstr>Introduction</vt:lpstr>
      <vt:lpstr>Introduction</vt:lpstr>
      <vt:lpstr>Introduction</vt:lpstr>
      <vt:lpstr>Related Work</vt:lpstr>
      <vt:lpstr>Related Work</vt:lpstr>
      <vt:lpstr>Research Opportunities</vt:lpstr>
      <vt:lpstr>Research Overview</vt:lpstr>
      <vt:lpstr>Network Definition</vt:lpstr>
      <vt:lpstr>Methods Overview</vt:lpstr>
      <vt:lpstr>Methods</vt:lpstr>
      <vt:lpstr>Methods</vt:lpstr>
      <vt:lpstr>Evaluation of Network Extraction Approach</vt:lpstr>
      <vt:lpstr>Evaluation of Network Extraction Approach</vt:lpstr>
      <vt:lpstr>Evaluation of Network Extraction Approach</vt:lpstr>
      <vt:lpstr>Data</vt:lpstr>
      <vt:lpstr>Understanding Network Semantics</vt:lpstr>
      <vt:lpstr>Understanding Network Semantics</vt:lpstr>
      <vt:lpstr>Understanding Network Semantics</vt:lpstr>
      <vt:lpstr>Impacts of Networks on Firm Equity Value</vt:lpstr>
      <vt:lpstr>Firm Centrality</vt:lpstr>
      <vt:lpstr>Hypothesis Development</vt:lpstr>
      <vt:lpstr>Econometric Model</vt:lpstr>
      <vt:lpstr>Econometric Model</vt:lpstr>
      <vt:lpstr>Econometric Model</vt:lpstr>
      <vt:lpstr>Empirical Analysis of the Banking Industry</vt:lpstr>
      <vt:lpstr>Empirical Analysis of the Banking Industry</vt:lpstr>
      <vt:lpstr>Empirical Analysis of the Banking Industry</vt:lpstr>
      <vt:lpstr>Empirical Analysis of the Banking Industry</vt:lpstr>
      <vt:lpstr>Other Empirical Analysis</vt:lpstr>
      <vt:lpstr>Trading Simulation</vt:lpstr>
      <vt:lpstr>Implications</vt:lpstr>
      <vt:lpstr>Conclusions and Discussions</vt:lpstr>
      <vt:lpstr>Appendix A: Extensions on Large Language Models</vt:lpstr>
      <vt:lpstr>1 Graph Retrieval-Augmented Generation</vt:lpstr>
      <vt:lpstr>2 Human-AI Collaboration</vt:lpstr>
      <vt:lpstr>3 Interesting Applications of LLMs</vt:lpstr>
      <vt:lpstr>4 Cutting-Edge LLM Design Studies in IS</vt:lpstr>
      <vt:lpstr>Appendix B: Extensions on Graph</vt:lpstr>
      <vt:lpstr>1 LLM+Graph</vt:lpstr>
      <vt:lpstr>2 Graph Transformer</vt:lpstr>
      <vt:lpstr>2 Graph Transformer</vt:lpstr>
      <vt:lpstr>3 Cutting-Edge Graph Studies in IS</vt:lpstr>
      <vt:lpstr>Something Interesting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WPS_1643433361</cp:lastModifiedBy>
  <cp:revision>29</cp:revision>
  <dcterms:created xsi:type="dcterms:W3CDTF">2023-08-09T12:44:00Z</dcterms:created>
  <dcterms:modified xsi:type="dcterms:W3CDTF">2025-05-08T06:55:46Z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2052-12.1.0.21171</vt:lpwstr>
  </property>
</Properties>
</file>